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410" r:id="rId2"/>
    <p:sldId id="448" r:id="rId3"/>
    <p:sldId id="302" r:id="rId4"/>
    <p:sldId id="451" r:id="rId5"/>
    <p:sldId id="452" r:id="rId6"/>
    <p:sldId id="392" r:id="rId7"/>
    <p:sldId id="393" r:id="rId8"/>
    <p:sldId id="453" r:id="rId9"/>
    <p:sldId id="360" r:id="rId10"/>
    <p:sldId id="443" r:id="rId11"/>
    <p:sldId id="371" r:id="rId12"/>
    <p:sldId id="372" r:id="rId13"/>
    <p:sldId id="446" r:id="rId14"/>
    <p:sldId id="447" r:id="rId15"/>
    <p:sldId id="373" r:id="rId16"/>
    <p:sldId id="376" r:id="rId17"/>
    <p:sldId id="377" r:id="rId18"/>
    <p:sldId id="428" r:id="rId19"/>
    <p:sldId id="378" r:id="rId20"/>
    <p:sldId id="384" r:id="rId21"/>
    <p:sldId id="385" r:id="rId22"/>
    <p:sldId id="429" r:id="rId23"/>
    <p:sldId id="368" r:id="rId24"/>
    <p:sldId id="273" r:id="rId25"/>
    <p:sldId id="318" r:id="rId26"/>
    <p:sldId id="275" r:id="rId27"/>
    <p:sldId id="281" r:id="rId28"/>
    <p:sldId id="305" r:id="rId29"/>
    <p:sldId id="430" r:id="rId30"/>
    <p:sldId id="365" r:id="rId31"/>
    <p:sldId id="367" r:id="rId32"/>
    <p:sldId id="340" r:id="rId33"/>
    <p:sldId id="414" r:id="rId34"/>
    <p:sldId id="415" r:id="rId35"/>
    <p:sldId id="416" r:id="rId36"/>
    <p:sldId id="417" r:id="rId37"/>
    <p:sldId id="409" r:id="rId38"/>
    <p:sldId id="355" r:id="rId39"/>
    <p:sldId id="431" r:id="rId40"/>
    <p:sldId id="432" r:id="rId41"/>
    <p:sldId id="433" r:id="rId42"/>
    <p:sldId id="434" r:id="rId43"/>
    <p:sldId id="435" r:id="rId44"/>
    <p:sldId id="438" r:id="rId45"/>
    <p:sldId id="441" r:id="rId46"/>
    <p:sldId id="454" r:id="rId47"/>
    <p:sldId id="455" r:id="rId48"/>
    <p:sldId id="456" r:id="rId49"/>
    <p:sldId id="457" r:id="rId50"/>
    <p:sldId id="460" r:id="rId51"/>
    <p:sldId id="459" r:id="rId52"/>
    <p:sldId id="458" r:id="rId53"/>
    <p:sldId id="427" r:id="rId54"/>
    <p:sldId id="449" r:id="rId55"/>
    <p:sldId id="426" r:id="rId56"/>
    <p:sldId id="425" r:id="rId57"/>
    <p:sldId id="421" r:id="rId58"/>
    <p:sldId id="419" r:id="rId59"/>
    <p:sldId id="445" r:id="rId60"/>
    <p:sldId id="444" r:id="rId61"/>
    <p:sldId id="442" r:id="rId62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34" d="100"/>
          <a:sy n="134" d="100"/>
        </p:scale>
        <p:origin x="-168" y="-8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printerSettings" Target="printerSettings/printerSettings1.bin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layout/>
      <c:overlay val="0"/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v>GFLOPS/Thousand Dollar</c:v>
          </c:tx>
          <c:xVal>
            <c:numRef>
              <c:f>Sheet1!$A$3:$A$12</c:f>
              <c:numCache>
                <c:formatCode>General</c:formatCode>
                <c:ptCount val="10"/>
                <c:pt idx="0">
                  <c:v>1961.0</c:v>
                </c:pt>
                <c:pt idx="1">
                  <c:v>1984.0</c:v>
                </c:pt>
                <c:pt idx="2">
                  <c:v>1997.0</c:v>
                </c:pt>
                <c:pt idx="3">
                  <c:v>2000.0</c:v>
                </c:pt>
                <c:pt idx="4">
                  <c:v>2000.0</c:v>
                </c:pt>
                <c:pt idx="5">
                  <c:v>2003.0</c:v>
                </c:pt>
                <c:pt idx="6">
                  <c:v>2007.0</c:v>
                </c:pt>
                <c:pt idx="7">
                  <c:v>2011.0</c:v>
                </c:pt>
                <c:pt idx="8">
                  <c:v>2012.0</c:v>
                </c:pt>
                <c:pt idx="9">
                  <c:v>2013.0</c:v>
                </c:pt>
              </c:numCache>
            </c:numRef>
          </c:xVal>
          <c:yVal>
            <c:numRef>
              <c:f>Sheet1!$B$3:$B$12</c:f>
              <c:numCache>
                <c:formatCode>General</c:formatCode>
                <c:ptCount val="10"/>
                <c:pt idx="0">
                  <c:v>1.20481927710843E-10</c:v>
                </c:pt>
                <c:pt idx="1">
                  <c:v>3.03030303030303E-5</c:v>
                </c:pt>
                <c:pt idx="2">
                  <c:v>0.0238095238095238</c:v>
                </c:pt>
                <c:pt idx="3">
                  <c:v>0.769230769230769</c:v>
                </c:pt>
                <c:pt idx="4">
                  <c:v>1.196172248803828</c:v>
                </c:pt>
                <c:pt idx="5">
                  <c:v>10.0</c:v>
                </c:pt>
                <c:pt idx="6">
                  <c:v>19.23076923076905</c:v>
                </c:pt>
                <c:pt idx="7">
                  <c:v>555.5555555555554</c:v>
                </c:pt>
                <c:pt idx="8">
                  <c:v>1369.86301369863</c:v>
                </c:pt>
                <c:pt idx="9">
                  <c:v>4545.454545454545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8507928"/>
        <c:axId val="-2116064344"/>
      </c:scatterChart>
      <c:valAx>
        <c:axId val="-21185079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low"/>
        <c:crossAx val="-2116064344"/>
        <c:crosses val="autoZero"/>
        <c:crossBetween val="midCat"/>
      </c:valAx>
      <c:valAx>
        <c:axId val="-2116064344"/>
        <c:scaling>
          <c:logBase val="10.0"/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-2118507928"/>
        <c:crosses val="autoZero"/>
        <c:crossBetween val="midCat"/>
      </c:valAx>
    </c:plotArea>
    <c:plotVisOnly val="1"/>
    <c:dispBlanksAs val="gap"/>
    <c:showDLblsOverMax val="0"/>
  </c:chart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741593-9272-47C6-BF62-3C6EA899561C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8E3F77D-F356-42DA-9837-0C7BF19105CE}">
      <dgm:prSet phldrT="[Text]" custT="1"/>
      <dgm:spPr>
        <a:solidFill>
          <a:schemeClr val="bg1">
            <a:lumMod val="85000"/>
          </a:schemeClr>
        </a:solidFill>
        <a:effectLst>
          <a:outerShdw blurRad="50800" dist="50800" dir="5400000" algn="ctr" rotWithShape="0">
            <a:schemeClr val="bg1">
              <a:lumMod val="50000"/>
            </a:schemeClr>
          </a:outerShdw>
        </a:effectLst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语音搜索</a:t>
          </a:r>
          <a:endParaRPr 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814FEB57-8043-4AF7-BE53-5A1926FF9A73}" type="parTrans" cxnId="{74E141FB-132D-4137-9DA8-018BFF2D2B34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CBD2527B-880C-4ABE-9C4E-4D94A1CB417B}" type="sibTrans" cxnId="{74E141FB-132D-4137-9DA8-018BFF2D2B34}">
      <dgm:prSet/>
      <dgm:spPr/>
      <dgm:t>
        <a:bodyPr/>
        <a:lstStyle/>
        <a:p>
          <a:endParaRPr lang="en-US"/>
        </a:p>
      </dgm:t>
    </dgm:pt>
    <dgm:pt modelId="{8EDBA2C6-9900-495B-9B2C-593D856722CC}">
      <dgm:prSet phldrT="[Text]" custT="1"/>
      <dgm:spPr>
        <a:solidFill>
          <a:schemeClr val="bg1">
            <a:lumMod val="85000"/>
          </a:schemeClr>
        </a:solidFill>
        <a:effectLst>
          <a:outerShdw blurRad="50800" dist="50800" dir="5400000" algn="ctr" rotWithShape="0">
            <a:schemeClr val="bg1">
              <a:lumMod val="50000"/>
            </a:schemeClr>
          </a:outerShdw>
        </a:effectLst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地图搜索</a:t>
          </a:r>
          <a:endParaRPr 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8C28F7AC-3A12-4FC9-B982-9BFC8BFF33C9}" type="parTrans" cxnId="{8115A04E-DADA-4A1C-BE38-5E75FC21FA23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984E8BA-73DB-48AF-A272-8CBE4E3E5F09}" type="sibTrans" cxnId="{8115A04E-DADA-4A1C-BE38-5E75FC21FA23}">
      <dgm:prSet/>
      <dgm:spPr/>
      <dgm:t>
        <a:bodyPr/>
        <a:lstStyle/>
        <a:p>
          <a:endParaRPr lang="en-US"/>
        </a:p>
      </dgm:t>
    </dgm:pt>
    <dgm:pt modelId="{BBBD2D69-CB14-40BC-B465-2E305AA12C0E}">
      <dgm:prSet phldrT="[Text]" custT="1"/>
      <dgm:spPr>
        <a:solidFill>
          <a:schemeClr val="bg1">
            <a:lumMod val="85000"/>
          </a:schemeClr>
        </a:solidFill>
        <a:effectLst>
          <a:outerShdw blurRad="50800" dist="50800" dir="5400000" algn="ctr" rotWithShape="0">
            <a:schemeClr val="bg1">
              <a:lumMod val="50000"/>
            </a:schemeClr>
          </a:outerShdw>
        </a:effectLst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语音助手</a:t>
          </a:r>
          <a:endParaRPr 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AF32248-00D2-4E29-86D5-BD5BD2D1D33D}" type="parTrans" cxnId="{1DDCCC0C-7C55-4DD8-90B2-BCC5973D561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14909A78-E2D8-4ADF-8473-4CB083FEE885}" type="sibTrans" cxnId="{1DDCCC0C-7C55-4DD8-90B2-BCC5973D5619}">
      <dgm:prSet/>
      <dgm:spPr/>
      <dgm:t>
        <a:bodyPr/>
        <a:lstStyle/>
        <a:p>
          <a:endParaRPr lang="en-US"/>
        </a:p>
      </dgm:t>
    </dgm:pt>
    <dgm:pt modelId="{8138069B-9B54-4C54-A9FC-A8BE84CC4875}">
      <dgm:prSet phldrT="[Text]" custT="1"/>
      <dgm:spPr>
        <a:solidFill>
          <a:schemeClr val="bg1">
            <a:lumMod val="85000"/>
          </a:schemeClr>
        </a:solidFill>
        <a:effectLst>
          <a:outerShdw blurRad="50800" dist="50800" dir="5400000" algn="ctr" rotWithShape="0">
            <a:schemeClr val="bg1">
              <a:lumMod val="50000"/>
            </a:schemeClr>
          </a:outerShdw>
        </a:effectLst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输入法</a:t>
          </a:r>
          <a:endParaRPr 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2100F42-E8CF-4163-B696-A2200DB14CD2}" type="sibTrans" cxnId="{F7BEF30B-956C-4203-B012-2E0B4CE606C0}">
      <dgm:prSet/>
      <dgm:spPr/>
      <dgm:t>
        <a:bodyPr/>
        <a:lstStyle/>
        <a:p>
          <a:endParaRPr lang="en-US"/>
        </a:p>
      </dgm:t>
    </dgm:pt>
    <dgm:pt modelId="{5E8FFF24-DD84-4B61-8E62-254A47EBBA24}" type="parTrans" cxnId="{F7BEF30B-956C-4203-B012-2E0B4CE606C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EE86AC10-472D-4800-8EE5-A81C79503C87}" type="pres">
      <dgm:prSet presAssocID="{DC741593-9272-47C6-BF62-3C6EA899561C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5876B4D-E9F5-4269-AF8B-A377A19A4D98}" type="pres">
      <dgm:prSet presAssocID="{DC741593-9272-47C6-BF62-3C6EA899561C}" presName="cycle" presStyleCnt="0"/>
      <dgm:spPr/>
    </dgm:pt>
    <dgm:pt modelId="{C6473F8E-454B-4E70-ADC2-984913F1A21B}" type="pres">
      <dgm:prSet presAssocID="{DC741593-9272-47C6-BF62-3C6EA899561C}" presName="centerShape" presStyleCnt="0"/>
      <dgm:spPr/>
    </dgm:pt>
    <dgm:pt modelId="{7274F27F-A63F-4F9B-91CF-89256C54811E}" type="pres">
      <dgm:prSet presAssocID="{DC741593-9272-47C6-BF62-3C6EA899561C}" presName="connSite" presStyleLbl="node1" presStyleIdx="0" presStyleCnt="5"/>
      <dgm:spPr/>
    </dgm:pt>
    <dgm:pt modelId="{77B67AEA-3B20-44CC-B726-135DCEFF9DCB}" type="pres">
      <dgm:prSet presAssocID="{DC741593-9272-47C6-BF62-3C6EA899561C}" presName="visible" presStyleLbl="node1" presStyleIdx="0" presStyleCnt="5" custLinFactNeighborX="-17691" custLinFactNeighborY="869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FD95CD8-D664-4291-A9B8-B6921BA6793B}" type="pres">
      <dgm:prSet presAssocID="{814FEB57-8043-4AF7-BE53-5A1926FF9A73}" presName="Name25" presStyleLbl="parChTrans1D1" presStyleIdx="0" presStyleCnt="4"/>
      <dgm:spPr/>
      <dgm:t>
        <a:bodyPr/>
        <a:lstStyle/>
        <a:p>
          <a:endParaRPr lang="en-US"/>
        </a:p>
      </dgm:t>
    </dgm:pt>
    <dgm:pt modelId="{F13B1364-21C7-485C-880D-F34D0420AEA8}" type="pres">
      <dgm:prSet presAssocID="{28E3F77D-F356-42DA-9837-0C7BF19105CE}" presName="node" presStyleCnt="0"/>
      <dgm:spPr/>
    </dgm:pt>
    <dgm:pt modelId="{8EC939B9-F9DE-40EB-9DE0-9B9D500078B6}" type="pres">
      <dgm:prSet presAssocID="{28E3F77D-F356-42DA-9837-0C7BF19105CE}" presName="parentNode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F64C96-4E79-4C8F-A434-6EB5E1C51EDF}" type="pres">
      <dgm:prSet presAssocID="{28E3F77D-F356-42DA-9837-0C7BF19105CE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3A81DE-409A-436F-8D19-4C87E876BC41}" type="pres">
      <dgm:prSet presAssocID="{5E8FFF24-DD84-4B61-8E62-254A47EBBA24}" presName="Name25" presStyleLbl="parChTrans1D1" presStyleIdx="1" presStyleCnt="4"/>
      <dgm:spPr/>
      <dgm:t>
        <a:bodyPr/>
        <a:lstStyle/>
        <a:p>
          <a:endParaRPr lang="en-US"/>
        </a:p>
      </dgm:t>
    </dgm:pt>
    <dgm:pt modelId="{0F2B8CE8-8DA8-4EF9-9A19-712E48B0E05F}" type="pres">
      <dgm:prSet presAssocID="{8138069B-9B54-4C54-A9FC-A8BE84CC4875}" presName="node" presStyleCnt="0"/>
      <dgm:spPr/>
    </dgm:pt>
    <dgm:pt modelId="{BF655192-0144-4DC1-9431-FEE611133337}" type="pres">
      <dgm:prSet presAssocID="{8138069B-9B54-4C54-A9FC-A8BE84CC4875}" presName="parentNode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04B984-9D16-44B8-B0D4-A10492B410C9}" type="pres">
      <dgm:prSet presAssocID="{8138069B-9B54-4C54-A9FC-A8BE84CC4875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0C7CDB-34E5-4AE9-94C0-18E9624C2E2E}" type="pres">
      <dgm:prSet presAssocID="{8C28F7AC-3A12-4FC9-B982-9BFC8BFF33C9}" presName="Name25" presStyleLbl="parChTrans1D1" presStyleIdx="2" presStyleCnt="4"/>
      <dgm:spPr/>
      <dgm:t>
        <a:bodyPr/>
        <a:lstStyle/>
        <a:p>
          <a:endParaRPr lang="en-US"/>
        </a:p>
      </dgm:t>
    </dgm:pt>
    <dgm:pt modelId="{23E4F253-A855-46E0-AFF0-78AFC711E48C}" type="pres">
      <dgm:prSet presAssocID="{8EDBA2C6-9900-495B-9B2C-593D856722CC}" presName="node" presStyleCnt="0"/>
      <dgm:spPr/>
    </dgm:pt>
    <dgm:pt modelId="{A4EC7D32-174F-42A1-AE06-011780E5149D}" type="pres">
      <dgm:prSet presAssocID="{8EDBA2C6-9900-495B-9B2C-593D856722CC}" presName="parentNode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9AF33-02E9-4F49-80D5-95F6B43B3BA0}" type="pres">
      <dgm:prSet presAssocID="{8EDBA2C6-9900-495B-9B2C-593D856722CC}" presName="childNode" presStyleLbl="revTx" presStyleIdx="0" presStyleCnt="0">
        <dgm:presLayoutVars>
          <dgm:bulletEnabled val="1"/>
        </dgm:presLayoutVars>
      </dgm:prSet>
      <dgm:spPr/>
    </dgm:pt>
    <dgm:pt modelId="{8E5CCA3D-DA24-40D2-8C5C-E2AECCF20D87}" type="pres">
      <dgm:prSet presAssocID="{5AF32248-00D2-4E29-86D5-BD5BD2D1D33D}" presName="Name25" presStyleLbl="parChTrans1D1" presStyleIdx="3" presStyleCnt="4"/>
      <dgm:spPr/>
      <dgm:t>
        <a:bodyPr/>
        <a:lstStyle/>
        <a:p>
          <a:endParaRPr lang="en-US"/>
        </a:p>
      </dgm:t>
    </dgm:pt>
    <dgm:pt modelId="{282CDC42-1605-4BD0-A532-8BF161F1F25F}" type="pres">
      <dgm:prSet presAssocID="{BBBD2D69-CB14-40BC-B465-2E305AA12C0E}" presName="node" presStyleCnt="0"/>
      <dgm:spPr/>
    </dgm:pt>
    <dgm:pt modelId="{5D39F572-EABC-494C-A418-6CDAF086624D}" type="pres">
      <dgm:prSet presAssocID="{BBBD2D69-CB14-40BC-B465-2E305AA12C0E}" presName="parentNode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1ED10A1-848B-4139-8175-EB493D8BE0F7}" type="pres">
      <dgm:prSet presAssocID="{BBBD2D69-CB14-40BC-B465-2E305AA12C0E}" presName="childNode" presStyleLbl="revTx" presStyleIdx="0" presStyleCnt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30CE483-CB69-8142-A504-AA9825280CBF}" type="presOf" srcId="{8138069B-9B54-4C54-A9FC-A8BE84CC4875}" destId="{BF655192-0144-4DC1-9431-FEE611133337}" srcOrd="0" destOrd="0" presId="urn:microsoft.com/office/officeart/2005/8/layout/radial2"/>
    <dgm:cxn modelId="{74E141FB-132D-4137-9DA8-018BFF2D2B34}" srcId="{DC741593-9272-47C6-BF62-3C6EA899561C}" destId="{28E3F77D-F356-42DA-9837-0C7BF19105CE}" srcOrd="0" destOrd="0" parTransId="{814FEB57-8043-4AF7-BE53-5A1926FF9A73}" sibTransId="{CBD2527B-880C-4ABE-9C4E-4D94A1CB417B}"/>
    <dgm:cxn modelId="{8115A04E-DADA-4A1C-BE38-5E75FC21FA23}" srcId="{DC741593-9272-47C6-BF62-3C6EA899561C}" destId="{8EDBA2C6-9900-495B-9B2C-593D856722CC}" srcOrd="2" destOrd="0" parTransId="{8C28F7AC-3A12-4FC9-B982-9BFC8BFF33C9}" sibTransId="{E984E8BA-73DB-48AF-A272-8CBE4E3E5F09}"/>
    <dgm:cxn modelId="{7E3CBF30-9B6C-0341-8CB5-1CA635B260A2}" type="presOf" srcId="{28E3F77D-F356-42DA-9837-0C7BF19105CE}" destId="{8EC939B9-F9DE-40EB-9DE0-9B9D500078B6}" srcOrd="0" destOrd="0" presId="urn:microsoft.com/office/officeart/2005/8/layout/radial2"/>
    <dgm:cxn modelId="{FA23AB47-A3DD-754D-9C46-976686167507}" type="presOf" srcId="{814FEB57-8043-4AF7-BE53-5A1926FF9A73}" destId="{AFD95CD8-D664-4291-A9B8-B6921BA6793B}" srcOrd="0" destOrd="0" presId="urn:microsoft.com/office/officeart/2005/8/layout/radial2"/>
    <dgm:cxn modelId="{658A6761-A4B1-E940-BDEF-A48C949967CD}" type="presOf" srcId="{DC741593-9272-47C6-BF62-3C6EA899561C}" destId="{EE86AC10-472D-4800-8EE5-A81C79503C87}" srcOrd="0" destOrd="0" presId="urn:microsoft.com/office/officeart/2005/8/layout/radial2"/>
    <dgm:cxn modelId="{F7BEF30B-956C-4203-B012-2E0B4CE606C0}" srcId="{DC741593-9272-47C6-BF62-3C6EA899561C}" destId="{8138069B-9B54-4C54-A9FC-A8BE84CC4875}" srcOrd="1" destOrd="0" parTransId="{5E8FFF24-DD84-4B61-8E62-254A47EBBA24}" sibTransId="{62100F42-E8CF-4163-B696-A2200DB14CD2}"/>
    <dgm:cxn modelId="{79239C5E-5D2F-B547-8422-B577BCA03AF9}" type="presOf" srcId="{5E8FFF24-DD84-4B61-8E62-254A47EBBA24}" destId="{4D3A81DE-409A-436F-8D19-4C87E876BC41}" srcOrd="0" destOrd="0" presId="urn:microsoft.com/office/officeart/2005/8/layout/radial2"/>
    <dgm:cxn modelId="{8B6864F2-0C08-574E-A7E2-335C7D99B9E0}" type="presOf" srcId="{8C28F7AC-3A12-4FC9-B982-9BFC8BFF33C9}" destId="{6A0C7CDB-34E5-4AE9-94C0-18E9624C2E2E}" srcOrd="0" destOrd="0" presId="urn:microsoft.com/office/officeart/2005/8/layout/radial2"/>
    <dgm:cxn modelId="{AF2B7F64-2116-A541-9E08-69F6DC8FC167}" type="presOf" srcId="{BBBD2D69-CB14-40BC-B465-2E305AA12C0E}" destId="{5D39F572-EABC-494C-A418-6CDAF086624D}" srcOrd="0" destOrd="0" presId="urn:microsoft.com/office/officeart/2005/8/layout/radial2"/>
    <dgm:cxn modelId="{1DDCCC0C-7C55-4DD8-90B2-BCC5973D5619}" srcId="{DC741593-9272-47C6-BF62-3C6EA899561C}" destId="{BBBD2D69-CB14-40BC-B465-2E305AA12C0E}" srcOrd="3" destOrd="0" parTransId="{5AF32248-00D2-4E29-86D5-BD5BD2D1D33D}" sibTransId="{14909A78-E2D8-4ADF-8473-4CB083FEE885}"/>
    <dgm:cxn modelId="{08D38F92-67C9-6842-92C7-06FDEF90EBFC}" type="presOf" srcId="{8EDBA2C6-9900-495B-9B2C-593D856722CC}" destId="{A4EC7D32-174F-42A1-AE06-011780E5149D}" srcOrd="0" destOrd="0" presId="urn:microsoft.com/office/officeart/2005/8/layout/radial2"/>
    <dgm:cxn modelId="{82B353BB-80CC-CD4B-BD17-61A139682BBB}" type="presOf" srcId="{5AF32248-00D2-4E29-86D5-BD5BD2D1D33D}" destId="{8E5CCA3D-DA24-40D2-8C5C-E2AECCF20D87}" srcOrd="0" destOrd="0" presId="urn:microsoft.com/office/officeart/2005/8/layout/radial2"/>
    <dgm:cxn modelId="{6C0D4085-21DD-C849-A370-4705B4293603}" type="presParOf" srcId="{EE86AC10-472D-4800-8EE5-A81C79503C87}" destId="{A5876B4D-E9F5-4269-AF8B-A377A19A4D98}" srcOrd="0" destOrd="0" presId="urn:microsoft.com/office/officeart/2005/8/layout/radial2"/>
    <dgm:cxn modelId="{B89932D8-E819-2246-85FC-57835168C677}" type="presParOf" srcId="{A5876B4D-E9F5-4269-AF8B-A377A19A4D98}" destId="{C6473F8E-454B-4E70-ADC2-984913F1A21B}" srcOrd="0" destOrd="0" presId="urn:microsoft.com/office/officeart/2005/8/layout/radial2"/>
    <dgm:cxn modelId="{53368C24-5C1C-E544-82DB-4E2B9FA14868}" type="presParOf" srcId="{C6473F8E-454B-4E70-ADC2-984913F1A21B}" destId="{7274F27F-A63F-4F9B-91CF-89256C54811E}" srcOrd="0" destOrd="0" presId="urn:microsoft.com/office/officeart/2005/8/layout/radial2"/>
    <dgm:cxn modelId="{64846828-128F-FE41-A044-6A040C831A09}" type="presParOf" srcId="{C6473F8E-454B-4E70-ADC2-984913F1A21B}" destId="{77B67AEA-3B20-44CC-B726-135DCEFF9DCB}" srcOrd="1" destOrd="0" presId="urn:microsoft.com/office/officeart/2005/8/layout/radial2"/>
    <dgm:cxn modelId="{50AE967F-83A5-1949-8439-82219D8DA956}" type="presParOf" srcId="{A5876B4D-E9F5-4269-AF8B-A377A19A4D98}" destId="{AFD95CD8-D664-4291-A9B8-B6921BA6793B}" srcOrd="1" destOrd="0" presId="urn:microsoft.com/office/officeart/2005/8/layout/radial2"/>
    <dgm:cxn modelId="{B7B1D927-D828-8A4B-A1F8-FBF46969E360}" type="presParOf" srcId="{A5876B4D-E9F5-4269-AF8B-A377A19A4D98}" destId="{F13B1364-21C7-485C-880D-F34D0420AEA8}" srcOrd="2" destOrd="0" presId="urn:microsoft.com/office/officeart/2005/8/layout/radial2"/>
    <dgm:cxn modelId="{F6D06741-D13E-064B-B9EA-E5113E2DF2AD}" type="presParOf" srcId="{F13B1364-21C7-485C-880D-F34D0420AEA8}" destId="{8EC939B9-F9DE-40EB-9DE0-9B9D500078B6}" srcOrd="0" destOrd="0" presId="urn:microsoft.com/office/officeart/2005/8/layout/radial2"/>
    <dgm:cxn modelId="{1CF078BE-78F0-6448-9967-3432A185F13C}" type="presParOf" srcId="{F13B1364-21C7-485C-880D-F34D0420AEA8}" destId="{18F64C96-4E79-4C8F-A434-6EB5E1C51EDF}" srcOrd="1" destOrd="0" presId="urn:microsoft.com/office/officeart/2005/8/layout/radial2"/>
    <dgm:cxn modelId="{BD6B9D6F-FE32-6C42-A5D3-BA2E0DDF8A99}" type="presParOf" srcId="{A5876B4D-E9F5-4269-AF8B-A377A19A4D98}" destId="{4D3A81DE-409A-436F-8D19-4C87E876BC41}" srcOrd="3" destOrd="0" presId="urn:microsoft.com/office/officeart/2005/8/layout/radial2"/>
    <dgm:cxn modelId="{158C0790-8F52-3C48-B6AA-4DAEA591E850}" type="presParOf" srcId="{A5876B4D-E9F5-4269-AF8B-A377A19A4D98}" destId="{0F2B8CE8-8DA8-4EF9-9A19-712E48B0E05F}" srcOrd="4" destOrd="0" presId="urn:microsoft.com/office/officeart/2005/8/layout/radial2"/>
    <dgm:cxn modelId="{07944F2A-8FAB-324F-8524-6E4AC8669C75}" type="presParOf" srcId="{0F2B8CE8-8DA8-4EF9-9A19-712E48B0E05F}" destId="{BF655192-0144-4DC1-9431-FEE611133337}" srcOrd="0" destOrd="0" presId="urn:microsoft.com/office/officeart/2005/8/layout/radial2"/>
    <dgm:cxn modelId="{C642A469-9B8F-684F-A846-57C802E340A0}" type="presParOf" srcId="{0F2B8CE8-8DA8-4EF9-9A19-712E48B0E05F}" destId="{7904B984-9D16-44B8-B0D4-A10492B410C9}" srcOrd="1" destOrd="0" presId="urn:microsoft.com/office/officeart/2005/8/layout/radial2"/>
    <dgm:cxn modelId="{CBB128F4-1494-334D-A741-CDCFC0E61718}" type="presParOf" srcId="{A5876B4D-E9F5-4269-AF8B-A377A19A4D98}" destId="{6A0C7CDB-34E5-4AE9-94C0-18E9624C2E2E}" srcOrd="5" destOrd="0" presId="urn:microsoft.com/office/officeart/2005/8/layout/radial2"/>
    <dgm:cxn modelId="{F51733F1-710E-C047-897A-950572A37ED0}" type="presParOf" srcId="{A5876B4D-E9F5-4269-AF8B-A377A19A4D98}" destId="{23E4F253-A855-46E0-AFF0-78AFC711E48C}" srcOrd="6" destOrd="0" presId="urn:microsoft.com/office/officeart/2005/8/layout/radial2"/>
    <dgm:cxn modelId="{92E7350E-F10A-BC41-8461-5C77A26D9811}" type="presParOf" srcId="{23E4F253-A855-46E0-AFF0-78AFC711E48C}" destId="{A4EC7D32-174F-42A1-AE06-011780E5149D}" srcOrd="0" destOrd="0" presId="urn:microsoft.com/office/officeart/2005/8/layout/radial2"/>
    <dgm:cxn modelId="{190613CF-33B6-8241-B133-B83D44542A20}" type="presParOf" srcId="{23E4F253-A855-46E0-AFF0-78AFC711E48C}" destId="{1CD9AF33-02E9-4F49-80D5-95F6B43B3BA0}" srcOrd="1" destOrd="0" presId="urn:microsoft.com/office/officeart/2005/8/layout/radial2"/>
    <dgm:cxn modelId="{CEF4C6C5-0CC8-B64E-86A8-56C872832A72}" type="presParOf" srcId="{A5876B4D-E9F5-4269-AF8B-A377A19A4D98}" destId="{8E5CCA3D-DA24-40D2-8C5C-E2AECCF20D87}" srcOrd="7" destOrd="0" presId="urn:microsoft.com/office/officeart/2005/8/layout/radial2"/>
    <dgm:cxn modelId="{1E882783-6506-F24B-B889-9C21A912FE57}" type="presParOf" srcId="{A5876B4D-E9F5-4269-AF8B-A377A19A4D98}" destId="{282CDC42-1605-4BD0-A532-8BF161F1F25F}" srcOrd="8" destOrd="0" presId="urn:microsoft.com/office/officeart/2005/8/layout/radial2"/>
    <dgm:cxn modelId="{10695293-AB6C-1A42-A4D6-6F0B9BA6B202}" type="presParOf" srcId="{282CDC42-1605-4BD0-A532-8BF161F1F25F}" destId="{5D39F572-EABC-494C-A418-6CDAF086624D}" srcOrd="0" destOrd="0" presId="urn:microsoft.com/office/officeart/2005/8/layout/radial2"/>
    <dgm:cxn modelId="{A2E7BDD1-B295-E748-B721-0F35BC2C3168}" type="presParOf" srcId="{282CDC42-1605-4BD0-A532-8BF161F1F25F}" destId="{B1ED10A1-848B-4139-8175-EB493D8BE0F7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CCA3D-DA24-40D2-8C5C-E2AECCF20D87}">
      <dsp:nvSpPr>
        <dsp:cNvPr id="0" name=""/>
        <dsp:cNvSpPr/>
      </dsp:nvSpPr>
      <dsp:spPr>
        <a:xfrm rot="3682836">
          <a:off x="995451" y="2857026"/>
          <a:ext cx="755711" cy="61347"/>
        </a:xfrm>
        <a:custGeom>
          <a:avLst/>
          <a:gdLst/>
          <a:ahLst/>
          <a:cxnLst/>
          <a:rect l="0" t="0" r="0" b="0"/>
          <a:pathLst>
            <a:path>
              <a:moveTo>
                <a:pt x="0" y="30673"/>
              </a:moveTo>
              <a:lnTo>
                <a:pt x="755711" y="3067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0C7CDB-34E5-4AE9-94C0-18E9624C2E2E}">
      <dsp:nvSpPr>
        <dsp:cNvPr id="0" name=""/>
        <dsp:cNvSpPr/>
      </dsp:nvSpPr>
      <dsp:spPr>
        <a:xfrm rot="1312479">
          <a:off x="1410937" y="2312338"/>
          <a:ext cx="540042" cy="61347"/>
        </a:xfrm>
        <a:custGeom>
          <a:avLst/>
          <a:gdLst/>
          <a:ahLst/>
          <a:cxnLst/>
          <a:rect l="0" t="0" r="0" b="0"/>
          <a:pathLst>
            <a:path>
              <a:moveTo>
                <a:pt x="0" y="30673"/>
              </a:moveTo>
              <a:lnTo>
                <a:pt x="540042" y="3067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3A81DE-409A-436F-8D19-4C87E876BC41}">
      <dsp:nvSpPr>
        <dsp:cNvPr id="0" name=""/>
        <dsp:cNvSpPr/>
      </dsp:nvSpPr>
      <dsp:spPr>
        <a:xfrm rot="20287521">
          <a:off x="1410937" y="1690402"/>
          <a:ext cx="540042" cy="61347"/>
        </a:xfrm>
        <a:custGeom>
          <a:avLst/>
          <a:gdLst/>
          <a:ahLst/>
          <a:cxnLst/>
          <a:rect l="0" t="0" r="0" b="0"/>
          <a:pathLst>
            <a:path>
              <a:moveTo>
                <a:pt x="0" y="30673"/>
              </a:moveTo>
              <a:lnTo>
                <a:pt x="540042" y="3067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95CD8-D664-4291-A9B8-B6921BA6793B}">
      <dsp:nvSpPr>
        <dsp:cNvPr id="0" name=""/>
        <dsp:cNvSpPr/>
      </dsp:nvSpPr>
      <dsp:spPr>
        <a:xfrm rot="17917164">
          <a:off x="995451" y="1145713"/>
          <a:ext cx="755711" cy="61347"/>
        </a:xfrm>
        <a:custGeom>
          <a:avLst/>
          <a:gdLst/>
          <a:ahLst/>
          <a:cxnLst/>
          <a:rect l="0" t="0" r="0" b="0"/>
          <a:pathLst>
            <a:path>
              <a:moveTo>
                <a:pt x="0" y="30673"/>
              </a:moveTo>
              <a:lnTo>
                <a:pt x="755711" y="30673"/>
              </a:lnTo>
            </a:path>
          </a:pathLst>
        </a:custGeom>
        <a:noFill/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7B67AEA-3B20-44CC-B726-135DCEFF9DCB}">
      <dsp:nvSpPr>
        <dsp:cNvPr id="0" name=""/>
        <dsp:cNvSpPr/>
      </dsp:nvSpPr>
      <dsp:spPr>
        <a:xfrm>
          <a:off x="0" y="1296528"/>
          <a:ext cx="1497049" cy="1497049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C939B9-F9DE-40EB-9DE0-9B9D500078B6}">
      <dsp:nvSpPr>
        <dsp:cNvPr id="0" name=""/>
        <dsp:cNvSpPr/>
      </dsp:nvSpPr>
      <dsp:spPr>
        <a:xfrm>
          <a:off x="1320302" y="1340"/>
          <a:ext cx="898229" cy="898229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chemeClr val="bg1">
              <a:lumMod val="5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语音搜索</a:t>
          </a:r>
          <a:endParaRPr 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51845" y="132883"/>
        <a:ext cx="635143" cy="635143"/>
      </dsp:txXfrm>
    </dsp:sp>
    <dsp:sp modelId="{BF655192-0144-4DC1-9431-FEE611133337}">
      <dsp:nvSpPr>
        <dsp:cNvPr id="0" name=""/>
        <dsp:cNvSpPr/>
      </dsp:nvSpPr>
      <dsp:spPr>
        <a:xfrm>
          <a:off x="1899203" y="1004027"/>
          <a:ext cx="898229" cy="898229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chemeClr val="bg1">
              <a:lumMod val="5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输入法</a:t>
          </a:r>
          <a:endParaRPr 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030746" y="1135570"/>
        <a:ext cx="635143" cy="635143"/>
      </dsp:txXfrm>
    </dsp:sp>
    <dsp:sp modelId="{A4EC7D32-174F-42A1-AE06-011780E5149D}">
      <dsp:nvSpPr>
        <dsp:cNvPr id="0" name=""/>
        <dsp:cNvSpPr/>
      </dsp:nvSpPr>
      <dsp:spPr>
        <a:xfrm>
          <a:off x="1899203" y="2161830"/>
          <a:ext cx="898229" cy="898229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chemeClr val="bg1">
              <a:lumMod val="5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地图搜索</a:t>
          </a:r>
          <a:endParaRPr 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030746" y="2293373"/>
        <a:ext cx="635143" cy="635143"/>
      </dsp:txXfrm>
    </dsp:sp>
    <dsp:sp modelId="{5D39F572-EABC-494C-A418-6CDAF086624D}">
      <dsp:nvSpPr>
        <dsp:cNvPr id="0" name=""/>
        <dsp:cNvSpPr/>
      </dsp:nvSpPr>
      <dsp:spPr>
        <a:xfrm>
          <a:off x="1320302" y="3164517"/>
          <a:ext cx="898229" cy="898229"/>
        </a:xfrm>
        <a:prstGeom prst="ellipse">
          <a:avLst/>
        </a:prstGeom>
        <a:solidFill>
          <a:schemeClr val="bg1">
            <a:lumMod val="8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50800" dir="5400000" algn="ctr" rotWithShape="0">
            <a:schemeClr val="bg1">
              <a:lumMod val="50000"/>
            </a:scheme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语音助手</a:t>
          </a:r>
          <a:endParaRPr 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51845" y="3296060"/>
        <a:ext cx="635143" cy="6351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Relationship Id="rId3" Type="http://schemas.openxmlformats.org/officeDocument/2006/relationships/image" Target="../media/image3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61A89C48-58DA-8941-AA87-D80EE0D37E75}" type="datetimeFigureOut">
              <a:rPr lang="en-US" altLang="zh-CN"/>
              <a:pPr>
                <a:defRPr/>
              </a:pPr>
              <a:t>10/14/13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  <a:endParaRPr lang="en-US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B08D95E-6481-9F41-9C37-AC989595B00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471092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宋体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宋体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Mincho" charset="0"/>
              <a:cs typeface="MS PMincho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202D43-9E63-8240-8494-3FD6BF01ED82}" type="slidenum">
              <a:rPr kumimoji="1" lang="en-US" sz="1200">
                <a:latin typeface="Times New Roman" charset="0"/>
              </a:rPr>
              <a:pPr eaLnBrk="1" hangingPunct="1"/>
              <a:t>18</a:t>
            </a:fld>
            <a:endParaRPr kumimoji="1"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Mincho" charset="0"/>
              <a:cs typeface="MS PMincho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5334F02-F447-A942-AFF4-DC2F2D3D1326}" type="slidenum">
              <a:rPr kumimoji="1" lang="en-US" sz="1200">
                <a:latin typeface="Times New Roman" charset="0"/>
              </a:rPr>
              <a:pPr eaLnBrk="1" hangingPunct="1"/>
              <a:t>57</a:t>
            </a:fld>
            <a:endParaRPr kumimoji="1"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Mincho" charset="0"/>
              <a:cs typeface="MS PMincho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0D1900-D650-7746-868E-0186C0D19BF4}" type="slidenum">
              <a:rPr kumimoji="1" lang="en-US" sz="1200">
                <a:latin typeface="Times New Roman" charset="0"/>
              </a:rPr>
              <a:pPr eaLnBrk="1" hangingPunct="1"/>
              <a:t>59</a:t>
            </a:fld>
            <a:endParaRPr kumimoji="1"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2390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Mincho" charset="0"/>
            </a:endParaRPr>
          </a:p>
        </p:txBody>
      </p:sp>
      <p:sp>
        <p:nvSpPr>
          <p:cNvPr id="12390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3319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28165" indent="-280064" defTabSz="913319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20254" indent="-224051" defTabSz="913319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68356" indent="-224051" defTabSz="913319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16458" indent="-224051" defTabSz="913319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64559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12661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60763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08865" indent="-224051" defTabSz="913319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91BC78-7F71-6A47-93AC-CC83A3DF8C7B}" type="slidenum">
              <a:rPr lang="en-US" sz="1200">
                <a:latin typeface="Times New Roman" charset="0"/>
              </a:rPr>
              <a:pPr eaLnBrk="1" hangingPunct="1"/>
              <a:t>60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矩形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BD4928-52BD-2B46-AFD9-599C779892BD}" type="slidenum">
              <a:rPr lang="en-US" altLang="zh-CN" sz="1200"/>
              <a:pPr eaLnBrk="1" hangingPunct="1"/>
              <a:t>25</a:t>
            </a:fld>
            <a:endParaRPr lang="en-US" altLang="zh-CN" sz="1200"/>
          </a:p>
        </p:txBody>
      </p:sp>
      <p:sp>
        <p:nvSpPr>
          <p:cNvPr id="38914" name="矩形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5" name="矩形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矩形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D8AE6F-46EA-AA44-BF47-BE8DED619613}" type="slidenum">
              <a:rPr lang="en-US" altLang="zh-CN" sz="1200"/>
              <a:pPr eaLnBrk="1" hangingPunct="1"/>
              <a:t>28</a:t>
            </a:fld>
            <a:endParaRPr lang="en-US" altLang="zh-CN" sz="1200"/>
          </a:p>
        </p:txBody>
      </p:sp>
      <p:sp>
        <p:nvSpPr>
          <p:cNvPr id="43010" name="矩形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3011" name="矩形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963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696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3467BDB-0E0A-0D4E-ADAA-A9E62B90F2EB}" type="slidenum">
              <a:rPr lang="en-US" altLang="zh-CN" sz="1200"/>
              <a:pPr eaLnBrk="1" hangingPunct="1"/>
              <a:t>41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168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E0DA2C-0356-3648-8A1A-06D3CEDB075F}" type="slidenum">
              <a:rPr lang="en-US" altLang="zh-CN" sz="1200"/>
              <a:pPr eaLnBrk="1" hangingPunct="1"/>
              <a:t>42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37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37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65B2951-CC38-2C42-9D40-BFC05B7DBED2}" type="slidenum">
              <a:rPr lang="en-US" altLang="zh-CN" sz="1200"/>
              <a:pPr eaLnBrk="1" hangingPunct="1"/>
              <a:t>43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987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7987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26F1CAF-269D-C147-B027-AEFDEE02B4B3}" type="slidenum">
              <a:rPr lang="en-US" altLang="zh-CN" sz="1200"/>
              <a:pPr eaLnBrk="1" hangingPunct="1"/>
              <a:t>44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601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latin typeface="Arial" charset="0"/>
            </a:endParaRPr>
          </a:p>
        </p:txBody>
      </p:sp>
      <p:sp>
        <p:nvSpPr>
          <p:cNvPr id="8601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74AF780-B6C6-5C48-9476-4D07F680991F}" type="slidenum">
              <a:rPr lang="en-US" altLang="zh-CN" sz="1200"/>
              <a:pPr eaLnBrk="1" hangingPunct="1"/>
              <a:t>45</a:t>
            </a:fld>
            <a:endParaRPr lang="en-US" altLang="zh-CN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MS PMincho" charset="0"/>
              <a:cs typeface="MS PMincho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3480441-FCF7-2E41-8EE0-CA723838E04A}" type="slidenum">
              <a:rPr kumimoji="1" lang="en-US" sz="1200">
                <a:latin typeface="Times New Roman" charset="0"/>
              </a:rPr>
              <a:pPr eaLnBrk="1" hangingPunct="1"/>
              <a:t>55</a:t>
            </a:fld>
            <a:endParaRPr kumimoji="1"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942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黑体"/>
                <a:ea typeface="黑体"/>
                <a:cs typeface="黑体"/>
              </a:defRPr>
            </a:lvl1pPr>
            <a:lvl2pPr>
              <a:defRPr sz="2800">
                <a:latin typeface="黑体"/>
                <a:ea typeface="黑体"/>
                <a:cs typeface="黑体"/>
              </a:defRPr>
            </a:lvl2pPr>
            <a:lvl3pPr>
              <a:defRPr sz="2400">
                <a:latin typeface="黑体"/>
                <a:ea typeface="黑体"/>
                <a:cs typeface="黑体"/>
              </a:defRPr>
            </a:lvl3pPr>
            <a:lvl4pPr>
              <a:defRPr sz="2000">
                <a:latin typeface="黑体"/>
                <a:ea typeface="黑体"/>
                <a:cs typeface="黑体"/>
              </a:defRPr>
            </a:lvl4pPr>
            <a:lvl5pPr>
              <a:defRPr sz="2000">
                <a:latin typeface="黑体"/>
                <a:ea typeface="黑体"/>
                <a:cs typeface="黑体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>
                <a:latin typeface="黑体"/>
                <a:ea typeface="黑体"/>
                <a:cs typeface="黑体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4DCEECE1-5A21-4A4E-8078-3BF98454C04E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9E2FD22A-D683-4042-8D28-CAA1572022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017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A54C0CFD-7DBB-6F41-A8A6-A9E1ED064162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ECAAD065-B51C-9B48-92A4-2274483FAB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3090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/>
                <a:ea typeface="黑体"/>
                <a:cs typeface="黑体"/>
              </a:defRPr>
            </a:lvl1pPr>
            <a:lvl2pPr>
              <a:defRPr>
                <a:latin typeface="黑体"/>
                <a:ea typeface="黑体"/>
                <a:cs typeface="黑体"/>
              </a:defRPr>
            </a:lvl2pPr>
            <a:lvl3pPr>
              <a:defRPr>
                <a:latin typeface="黑体"/>
                <a:ea typeface="黑体"/>
                <a:cs typeface="黑体"/>
              </a:defRPr>
            </a:lvl3pPr>
            <a:lvl4pPr>
              <a:defRPr>
                <a:latin typeface="黑体"/>
                <a:ea typeface="黑体"/>
                <a:cs typeface="黑体"/>
              </a:defRPr>
            </a:lvl4pPr>
            <a:lvl5pPr>
              <a:defRPr>
                <a:latin typeface="黑体"/>
                <a:ea typeface="黑体"/>
                <a:cs typeface="黑体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5B0792AD-DA0B-EF47-A4A5-2309E2D0B3B3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CA59442E-8150-B542-BC03-C26F453FA2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1339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黑体"/>
                <a:ea typeface="黑体"/>
                <a:cs typeface="黑体"/>
              </a:defRPr>
            </a:lvl1pPr>
            <a:lvl2pPr>
              <a:defRPr>
                <a:latin typeface="黑体"/>
                <a:ea typeface="黑体"/>
                <a:cs typeface="黑体"/>
              </a:defRPr>
            </a:lvl2pPr>
            <a:lvl3pPr>
              <a:defRPr>
                <a:latin typeface="黑体"/>
                <a:ea typeface="黑体"/>
                <a:cs typeface="黑体"/>
              </a:defRPr>
            </a:lvl3pPr>
            <a:lvl4pPr>
              <a:defRPr>
                <a:latin typeface="黑体"/>
                <a:ea typeface="黑体"/>
                <a:cs typeface="黑体"/>
              </a:defRPr>
            </a:lvl4pPr>
            <a:lvl5pPr>
              <a:defRPr>
                <a:latin typeface="黑体"/>
                <a:ea typeface="黑体"/>
                <a:cs typeface="黑体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15915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748"/>
            <a:ext cx="8229600" cy="583406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77528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55867"/>
      </p:ext>
    </p:extLst>
  </p:cSld>
  <p:clrMapOvr>
    <a:masterClrMapping/>
  </p:clrMapOvr>
  <p:transition xmlns:p14="http://schemas.microsoft.com/office/powerpoint/2010/main">
    <p:wipe dir="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381000" y="4857750"/>
            <a:ext cx="1905000" cy="228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33858-3383-9242-B3DE-7F22BFC793B1}" type="datetime1">
              <a:rPr lang="en-US"/>
              <a:pPr>
                <a:defRPr/>
              </a:pPr>
              <a:t>10/14/13</a:t>
            </a:fld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248400" y="4857750"/>
            <a:ext cx="2743200" cy="16986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6D3F5E-3238-9F47-928B-8E36BC5A9D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65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8219256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/>
                <a:ea typeface="黑体"/>
                <a:cs typeface="黑体"/>
              </a:defRPr>
            </a:lvl1pPr>
            <a:lvl2pPr>
              <a:defRPr sz="2400">
                <a:latin typeface="黑体"/>
                <a:ea typeface="黑体"/>
                <a:cs typeface="黑体"/>
              </a:defRPr>
            </a:lvl2pPr>
            <a:lvl3pPr>
              <a:defRPr sz="2000">
                <a:latin typeface="黑体"/>
                <a:ea typeface="黑体"/>
                <a:cs typeface="黑体"/>
              </a:defRPr>
            </a:lvl3pPr>
            <a:lvl4pPr>
              <a:defRPr sz="1800">
                <a:latin typeface="黑体"/>
                <a:ea typeface="黑体"/>
                <a:cs typeface="黑体"/>
              </a:defRPr>
            </a:lvl4pPr>
            <a:lvl5pPr>
              <a:defRPr sz="1800">
                <a:latin typeface="黑体"/>
                <a:ea typeface="黑体"/>
                <a:cs typeface="黑体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32041E04-3340-8347-8A2A-996A50F14B4E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333CDA59-D1B2-5B45-8CBA-C0CB971A15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594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3478"/>
            <a:ext cx="8229600" cy="857250"/>
          </a:xfrm>
          <a:prstGeom prst="rect">
            <a:avLst/>
          </a:prstGeom>
        </p:spPr>
        <p:txBody>
          <a:bodyPr/>
          <a:lstStyle>
            <a:lvl1pPr algn="l">
              <a:defRPr sz="3600"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E8881DA5-9954-4443-9FD1-A25C21E4BDE0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4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EA95F816-B2DD-E443-B609-F246320FF3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673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latin typeface="黑体"/>
                <a:ea typeface="黑体"/>
                <a:cs typeface="黑体"/>
              </a:defRPr>
            </a:lvl1pPr>
            <a:lvl2pPr>
              <a:defRPr>
                <a:latin typeface="黑体"/>
                <a:ea typeface="黑体"/>
                <a:cs typeface="黑体"/>
              </a:defRPr>
            </a:lvl2pPr>
            <a:lvl3pPr>
              <a:defRPr>
                <a:latin typeface="黑体"/>
                <a:ea typeface="黑体"/>
                <a:cs typeface="黑体"/>
              </a:defRPr>
            </a:lvl3pPr>
            <a:lvl4pPr>
              <a:defRPr>
                <a:latin typeface="黑体"/>
                <a:ea typeface="黑体"/>
                <a:cs typeface="黑体"/>
              </a:defRPr>
            </a:lvl4pPr>
            <a:lvl5pPr>
              <a:defRPr>
                <a:latin typeface="黑体"/>
                <a:ea typeface="黑体"/>
                <a:cs typeface="黑体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94274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黑体"/>
                <a:ea typeface="黑体"/>
                <a:cs typeface="黑体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32B17BB-B5E2-1543-B324-1001E19F0434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0C8E8F07-B976-F94D-A93D-3F3FC0930E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957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/>
                <a:ea typeface="黑体"/>
                <a:cs typeface="黑体"/>
              </a:defRPr>
            </a:lvl1pPr>
            <a:lvl2pPr>
              <a:defRPr sz="2400">
                <a:latin typeface="黑体"/>
                <a:ea typeface="黑体"/>
                <a:cs typeface="黑体"/>
              </a:defRPr>
            </a:lvl2pPr>
            <a:lvl3pPr>
              <a:defRPr sz="2000">
                <a:latin typeface="黑体"/>
                <a:ea typeface="黑体"/>
                <a:cs typeface="黑体"/>
              </a:defRPr>
            </a:lvl3pPr>
            <a:lvl4pPr>
              <a:defRPr sz="1800">
                <a:latin typeface="黑体"/>
                <a:ea typeface="黑体"/>
                <a:cs typeface="黑体"/>
              </a:defRPr>
            </a:lvl4pPr>
            <a:lvl5pPr>
              <a:defRPr sz="1800">
                <a:latin typeface="黑体"/>
                <a:ea typeface="黑体"/>
                <a:cs typeface="黑体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黑体"/>
                <a:ea typeface="黑体"/>
                <a:cs typeface="黑体"/>
              </a:defRPr>
            </a:lvl1pPr>
            <a:lvl2pPr>
              <a:defRPr sz="2400">
                <a:latin typeface="黑体"/>
                <a:ea typeface="黑体"/>
                <a:cs typeface="黑体"/>
              </a:defRPr>
            </a:lvl2pPr>
            <a:lvl3pPr>
              <a:defRPr sz="2000">
                <a:latin typeface="黑体"/>
                <a:ea typeface="黑体"/>
                <a:cs typeface="黑体"/>
              </a:defRPr>
            </a:lvl3pPr>
            <a:lvl4pPr>
              <a:defRPr sz="1800">
                <a:latin typeface="黑体"/>
                <a:ea typeface="黑体"/>
                <a:cs typeface="黑体"/>
              </a:defRPr>
            </a:lvl4pPr>
            <a:lvl5pPr>
              <a:defRPr sz="1800">
                <a:latin typeface="黑体"/>
                <a:ea typeface="黑体"/>
                <a:cs typeface="黑体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C3549094-43FC-F94B-836B-4347AA833C09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49F001A1-E992-D746-83EF-D21FA8E342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79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/>
                <a:ea typeface="黑体"/>
                <a:cs typeface="黑体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/>
                <a:ea typeface="黑体"/>
                <a:cs typeface="黑体"/>
              </a:defRPr>
            </a:lvl1pPr>
            <a:lvl2pPr>
              <a:defRPr sz="2000">
                <a:latin typeface="黑体"/>
                <a:ea typeface="黑体"/>
                <a:cs typeface="黑体"/>
              </a:defRPr>
            </a:lvl2pPr>
            <a:lvl3pPr>
              <a:defRPr sz="1800">
                <a:latin typeface="黑体"/>
                <a:ea typeface="黑体"/>
                <a:cs typeface="黑体"/>
              </a:defRPr>
            </a:lvl3pPr>
            <a:lvl4pPr>
              <a:defRPr sz="1600">
                <a:latin typeface="黑体"/>
                <a:ea typeface="黑体"/>
                <a:cs typeface="黑体"/>
              </a:defRPr>
            </a:lvl4pPr>
            <a:lvl5pPr>
              <a:defRPr sz="1600">
                <a:latin typeface="黑体"/>
                <a:ea typeface="黑体"/>
                <a:cs typeface="黑体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黑体"/>
                <a:ea typeface="黑体"/>
                <a:cs typeface="黑体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黑体"/>
                <a:ea typeface="黑体"/>
                <a:cs typeface="黑体"/>
              </a:defRPr>
            </a:lvl1pPr>
            <a:lvl2pPr>
              <a:defRPr sz="2000">
                <a:latin typeface="黑体"/>
                <a:ea typeface="黑体"/>
                <a:cs typeface="黑体"/>
              </a:defRPr>
            </a:lvl2pPr>
            <a:lvl3pPr>
              <a:defRPr sz="1800">
                <a:latin typeface="黑体"/>
                <a:ea typeface="黑体"/>
                <a:cs typeface="黑体"/>
              </a:defRPr>
            </a:lvl3pPr>
            <a:lvl4pPr>
              <a:defRPr sz="1600">
                <a:latin typeface="黑体"/>
                <a:ea typeface="黑体"/>
                <a:cs typeface="黑体"/>
              </a:defRPr>
            </a:lvl4pPr>
            <a:lvl5pPr>
              <a:defRPr sz="1600">
                <a:latin typeface="黑体"/>
                <a:ea typeface="黑体"/>
                <a:cs typeface="黑体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7069E523-D200-B244-8879-5F4147644044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616F99C2-462B-D944-AE9F-693DF40ECB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3654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DCAFC2ED-CEC2-3644-8010-6838882FE18A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63C01610-9C97-714E-852E-5D2B87388F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609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1DDE1535-59A8-FA43-BF14-442845DAFB37}" type="datetimeFigureOut">
              <a:rPr lang="zh-CN" altLang="en-US"/>
              <a:pPr>
                <a:defRPr/>
              </a:pPr>
              <a:t>10/14/13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>
                <a:latin typeface="Calibri" charset="0"/>
                <a:ea typeface="宋体" charset="0"/>
                <a:cs typeface="宋体" charset="0"/>
              </a:defRPr>
            </a:lvl1pPr>
          </a:lstStyle>
          <a:p>
            <a:pPr>
              <a:defRPr/>
            </a:pPr>
            <a:fld id="{BFFD75A2-9682-6B46-9387-F25C0694C5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988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6" descr="PPT-04.jpg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4" t="-93" r="150" b="93"/>
          <a:stretch>
            <a:fillRect/>
          </a:stretch>
        </p:blipFill>
        <p:spPr bwMode="auto">
          <a:xfrm>
            <a:off x="0" y="4763"/>
            <a:ext cx="9144000" cy="513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 userDrawn="1"/>
        </p:nvSpPr>
        <p:spPr>
          <a:xfrm>
            <a:off x="7235825" y="195263"/>
            <a:ext cx="865188" cy="5048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60" r:id="rId2"/>
    <p:sldLayoutId id="2147484161" r:id="rId3"/>
    <p:sldLayoutId id="2147484158" r:id="rId4"/>
    <p:sldLayoutId id="2147484162" r:id="rId5"/>
    <p:sldLayoutId id="2147484163" r:id="rId6"/>
    <p:sldLayoutId id="2147484164" r:id="rId7"/>
    <p:sldLayoutId id="2147484165" r:id="rId8"/>
    <p:sldLayoutId id="2147484166" r:id="rId9"/>
    <p:sldLayoutId id="2147484167" r:id="rId10"/>
    <p:sldLayoutId id="2147484168" r:id="rId11"/>
    <p:sldLayoutId id="2147484169" r:id="rId12"/>
    <p:sldLayoutId id="2147484159" r:id="rId13"/>
    <p:sldLayoutId id="2147484170" r:id="rId14"/>
    <p:sldLayoutId id="2147484171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宋体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宋体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宋体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宋体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宋体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宋体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宋体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宋体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宋体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35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2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33.emf"/><Relationship Id="rId9" Type="http://schemas.openxmlformats.org/officeDocument/2006/relationships/oleObject" Target="../embeddings/oleObject3.bin"/><Relationship Id="rId10" Type="http://schemas.openxmlformats.org/officeDocument/2006/relationships/image" Target="../media/image34.emf"/><Relationship Id="rId11" Type="http://schemas.openxmlformats.org/officeDocument/2006/relationships/image" Target="../media/image31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0.emf"/><Relationship Id="rId3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jpeg"/><Relationship Id="rId6" Type="http://schemas.openxmlformats.org/officeDocument/2006/relationships/diagramData" Target="../diagrams/data1.xml"/><Relationship Id="rId7" Type="http://schemas.openxmlformats.org/officeDocument/2006/relationships/diagramLayout" Target="../diagrams/layout1.xml"/><Relationship Id="rId8" Type="http://schemas.openxmlformats.org/officeDocument/2006/relationships/diagramQuickStyle" Target="../diagrams/quickStyle1.xml"/><Relationship Id="rId9" Type="http://schemas.openxmlformats.org/officeDocument/2006/relationships/diagramColors" Target="../diagrams/colors1.xml"/><Relationship Id="rId10" Type="http://schemas.microsoft.com/office/2007/relationships/diagramDrawing" Target="../diagrams/drawing1.xml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3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44.png"/><Relationship Id="rId6" Type="http://schemas.openxmlformats.org/officeDocument/2006/relationships/oleObject" Target="../embeddings/oleObject5.bin"/><Relationship Id="rId7" Type="http://schemas.openxmlformats.org/officeDocument/2006/relationships/image" Target="../media/image4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Relationship Id="rId3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3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54.jpeg"/><Relationship Id="rId5" Type="http://schemas.openxmlformats.org/officeDocument/2006/relationships/image" Target="../media/image55.jpe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58.jpeg"/><Relationship Id="rId3" Type="http://schemas.openxmlformats.org/officeDocument/2006/relationships/image" Target="../media/image5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4" Type="http://schemas.openxmlformats.org/officeDocument/2006/relationships/image" Target="../media/image65.jpe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6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7.jpeg"/><Relationship Id="rId3" Type="http://schemas.openxmlformats.org/officeDocument/2006/relationships/image" Target="../media/image68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image" Target="../media/image75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4" Type="http://schemas.openxmlformats.org/officeDocument/2006/relationships/image" Target="../media/image80.png"/><Relationship Id="rId5" Type="http://schemas.openxmlformats.org/officeDocument/2006/relationships/image" Target="../media/image81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image" Target="../media/image87.jpe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9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0.jpg"/><Relationship Id="rId3" Type="http://schemas.openxmlformats.org/officeDocument/2006/relationships/image" Target="../media/image9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4" Type="http://schemas.openxmlformats.org/officeDocument/2006/relationships/image" Target="../media/image96.jpg"/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4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7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8.jpg"/><Relationship Id="rId3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0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ctrTitle" idx="4294967295"/>
          </p:nvPr>
        </p:nvSpPr>
        <p:spPr bwMode="auto">
          <a:xfrm>
            <a:off x="395288" y="1276350"/>
            <a:ext cx="8350250" cy="110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sz="3600" dirty="0" smtClean="0">
                <a:latin typeface="Arial" charset="0"/>
                <a:cs typeface="Arial" charset="0"/>
              </a:rPr>
              <a:t>百度深度学习进展介绍</a:t>
            </a:r>
            <a:endParaRPr lang="zh-CN" altLang="en-US" sz="3600" dirty="0">
              <a:latin typeface="Arial" charset="0"/>
              <a:ea typeface="黑体" charset="0"/>
              <a:cs typeface="黑体" charset="0"/>
            </a:endParaRPr>
          </a:p>
        </p:txBody>
      </p:sp>
      <p:sp>
        <p:nvSpPr>
          <p:cNvPr id="14338" name="副标题 2"/>
          <p:cNvSpPr>
            <a:spLocks noGrp="1"/>
          </p:cNvSpPr>
          <p:nvPr>
            <p:ph type="subTitle" idx="1"/>
          </p:nvPr>
        </p:nvSpPr>
        <p:spPr bwMode="auto">
          <a:xfrm>
            <a:off x="1042988" y="3147814"/>
            <a:ext cx="4895850" cy="137021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 eaLnBrk="1" hangingPunct="1"/>
            <a:r>
              <a:rPr lang="zh-CN" altLang="en-US" sz="2400" dirty="0">
                <a:solidFill>
                  <a:srgbClr val="4A452A"/>
                </a:solidFill>
                <a:latin typeface="Arial" charset="0"/>
                <a:ea typeface="ＭＳ Ｐゴシック" charset="0"/>
                <a:cs typeface="Arial" charset="0"/>
              </a:rPr>
              <a:t>余凯</a:t>
            </a:r>
            <a:endParaRPr lang="en-US" altLang="zh-CN" sz="2400" dirty="0">
              <a:solidFill>
                <a:srgbClr val="4A452A"/>
              </a:solidFill>
              <a:latin typeface="Arial" charset="0"/>
              <a:ea typeface="ＭＳ Ｐゴシック" charset="0"/>
              <a:cs typeface="Arial" charset="0"/>
            </a:endParaRPr>
          </a:p>
          <a:p>
            <a:pPr algn="l" eaLnBrk="1" hangingPunct="1"/>
            <a:r>
              <a:rPr lang="zh-CN" altLang="en-US" sz="2400" dirty="0">
                <a:solidFill>
                  <a:srgbClr val="4A452A"/>
                </a:solidFill>
                <a:latin typeface="Arial" charset="0"/>
                <a:ea typeface="ＭＳ Ｐゴシック" charset="0"/>
                <a:cs typeface="Arial" charset="0"/>
              </a:rPr>
              <a:t>百度深度学习</a:t>
            </a:r>
            <a:r>
              <a:rPr lang="zh-CN" altLang="en-US" sz="2400" dirty="0" smtClean="0">
                <a:solidFill>
                  <a:srgbClr val="4A452A"/>
                </a:solidFill>
                <a:latin typeface="Arial" charset="0"/>
                <a:ea typeface="ＭＳ Ｐゴシック" charset="0"/>
                <a:cs typeface="Arial" charset="0"/>
              </a:rPr>
              <a:t>研究院（</a:t>
            </a:r>
            <a:r>
              <a:rPr lang="en-US" altLang="zh-CN" sz="2400" dirty="0" smtClean="0">
                <a:solidFill>
                  <a:srgbClr val="4A452A"/>
                </a:solidFill>
                <a:latin typeface="Arial" charset="0"/>
                <a:ea typeface="ＭＳ Ｐゴシック" charset="0"/>
                <a:cs typeface="Arial" charset="0"/>
              </a:rPr>
              <a:t>IDL</a:t>
            </a:r>
            <a:r>
              <a:rPr lang="zh-CN" altLang="en-US" sz="2400" dirty="0" smtClean="0">
                <a:solidFill>
                  <a:srgbClr val="4A452A"/>
                </a:solidFill>
                <a:latin typeface="Arial" charset="0"/>
                <a:ea typeface="ＭＳ Ｐゴシック" charset="0"/>
                <a:cs typeface="Arial" charset="0"/>
              </a:rPr>
              <a:t>）</a:t>
            </a:r>
            <a:endParaRPr lang="en-US" altLang="zh-CN" sz="2400" dirty="0" smtClean="0">
              <a:solidFill>
                <a:srgbClr val="4A452A"/>
              </a:solidFill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4339" name="Picture 1" descr="大脑与芯片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2427288"/>
            <a:ext cx="2079625" cy="202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07504" y="123478"/>
            <a:ext cx="8229600" cy="583406"/>
          </a:xfrm>
        </p:spPr>
        <p:txBody>
          <a:bodyPr/>
          <a:lstStyle/>
          <a:p>
            <a:pPr algn="l"/>
            <a:r>
              <a:rPr lang="en-US" sz="3600" dirty="0">
                <a:latin typeface="Gill Sans" charset="0"/>
                <a:ea typeface="ＭＳ Ｐゴシック" charset="0"/>
              </a:rPr>
              <a:t>D</a:t>
            </a:r>
            <a:r>
              <a:rPr lang="en-US" altLang="zh-CN" sz="3600" dirty="0">
                <a:latin typeface="Gill Sans" charset="0"/>
                <a:ea typeface="ＭＳ Ｐゴシック" charset="0"/>
              </a:rPr>
              <a:t>eep Learning Since 2006</a:t>
            </a:r>
            <a:endParaRPr lang="en-US" sz="3600" dirty="0">
              <a:latin typeface="Gill Sans" charset="0"/>
              <a:ea typeface="ＭＳ Ｐゴシック" charset="0"/>
            </a:endParaRP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381000" y="485775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54AA48A-660B-B64C-8039-FF38098F641F}" type="datetime1">
              <a:rPr lang="en-US" sz="1300"/>
              <a:pPr eaLnBrk="1" hangingPunct="1"/>
              <a:t>10/14/13</a:t>
            </a:fld>
            <a:endParaRPr lang="en-US" sz="130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248400" y="4857750"/>
            <a:ext cx="2743200" cy="1702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EF138B0-46BE-2349-9A10-961181CDFABD}" type="slidenum">
              <a:rPr lang="en-US" sz="1400"/>
              <a:pPr eaLnBrk="1" hangingPunct="1"/>
              <a:t>10</a:t>
            </a:fld>
            <a:endParaRPr lang="en-US" sz="1400"/>
          </a:p>
        </p:txBody>
      </p:sp>
      <p:pic>
        <p:nvPicPr>
          <p:cNvPr id="34820" name="Picture 6" descr="scienc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275606"/>
            <a:ext cx="698477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6853810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600">
                <a:latin typeface="黑体" charset="0"/>
                <a:ea typeface="黑体" charset="0"/>
                <a:cs typeface="黑体" charset="0"/>
              </a:rPr>
              <a:t>2013</a:t>
            </a:r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年十大突破性技术之首</a:t>
            </a:r>
            <a:endParaRPr lang="en-US" sz="360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048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5" y="1131888"/>
            <a:ext cx="5975350" cy="335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971550" y="4587875"/>
            <a:ext cx="69850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1800"/>
              <a:t>MIT Technology Review </a:t>
            </a:r>
            <a:r>
              <a:rPr lang="zh-CN" altLang="en-US" sz="1800"/>
              <a:t>杂志，</a:t>
            </a:r>
            <a:r>
              <a:rPr lang="en-US" altLang="zh-CN" sz="1800"/>
              <a:t> 2013</a:t>
            </a:r>
            <a:r>
              <a:rPr lang="zh-CN" altLang="en-US" sz="1800"/>
              <a:t>年</a:t>
            </a:r>
            <a:r>
              <a:rPr lang="en-US" altLang="zh-CN" sz="1800"/>
              <a:t>4</a:t>
            </a:r>
            <a:r>
              <a:rPr lang="zh-CN" altLang="en-US" sz="1800"/>
              <a:t>月</a:t>
            </a:r>
            <a:r>
              <a:rPr lang="en-US" altLang="zh-CN" sz="1800"/>
              <a:t>23</a:t>
            </a:r>
            <a:r>
              <a:rPr lang="zh-CN" altLang="en-US" sz="1800"/>
              <a:t>日</a:t>
            </a:r>
            <a:endParaRPr lang="en-US" sz="180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席卷学术届到工业届的浪潮</a:t>
            </a:r>
            <a:endParaRPr lang="en-US" sz="3600">
              <a:latin typeface="Calibri" charset="0"/>
            </a:endParaRPr>
          </a:p>
        </p:txBody>
      </p:sp>
      <p:pic>
        <p:nvPicPr>
          <p:cNvPr id="2150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09700"/>
            <a:ext cx="3240087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507" name="Group 15"/>
          <p:cNvGrpSpPr>
            <a:grpSpLocks/>
          </p:cNvGrpSpPr>
          <p:nvPr/>
        </p:nvGrpSpPr>
        <p:grpSpPr bwMode="auto">
          <a:xfrm>
            <a:off x="4859338" y="1276350"/>
            <a:ext cx="3600450" cy="2987675"/>
            <a:chOff x="2555776" y="1491630"/>
            <a:chExt cx="3456384" cy="2853846"/>
          </a:xfrm>
        </p:grpSpPr>
        <p:grpSp>
          <p:nvGrpSpPr>
            <p:cNvPr id="21511" name="Group 14"/>
            <p:cNvGrpSpPr>
              <a:grpSpLocks/>
            </p:cNvGrpSpPr>
            <p:nvPr/>
          </p:nvGrpSpPr>
          <p:grpSpPr bwMode="auto">
            <a:xfrm>
              <a:off x="2555776" y="1491630"/>
              <a:ext cx="3456384" cy="2853846"/>
              <a:chOff x="827584" y="1923678"/>
              <a:chExt cx="3456384" cy="2853846"/>
            </a:xfrm>
          </p:grpSpPr>
          <p:pic>
            <p:nvPicPr>
              <p:cNvPr id="21513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7584" y="1923678"/>
                <a:ext cx="3456384" cy="28538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514" name="Picture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9592" y="2931790"/>
                <a:ext cx="1882915" cy="4538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512" name="Picture 6" descr="http://www.limelightagency.com/Ronnie-Wood/images/Press/New-York-Times/nyt-masthead.gif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2240" y="3889102"/>
              <a:ext cx="2088232" cy="432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08" name="TextBox 16"/>
          <p:cNvSpPr txBox="1">
            <a:spLocks noChangeArrowheads="1"/>
          </p:cNvSpPr>
          <p:nvPr/>
        </p:nvSpPr>
        <p:spPr bwMode="auto">
          <a:xfrm>
            <a:off x="1042988" y="4300538"/>
            <a:ext cx="35290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latin typeface="黑体" charset="0"/>
                <a:ea typeface="黑体" charset="0"/>
                <a:cs typeface="黑体" charset="0"/>
              </a:rPr>
              <a:t>2012.6 </a:t>
            </a:r>
            <a:r>
              <a:rPr lang="zh-CN" altLang="en-US" sz="1800">
                <a:latin typeface="黑体" charset="0"/>
                <a:ea typeface="黑体" charset="0"/>
                <a:cs typeface="黑体" charset="0"/>
              </a:rPr>
              <a:t>“谷歌大脑”项目</a:t>
            </a:r>
            <a:endParaRPr lang="en-US" sz="180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1509" name="TextBox 17"/>
          <p:cNvSpPr txBox="1">
            <a:spLocks noChangeArrowheads="1"/>
          </p:cNvSpPr>
          <p:nvPr/>
        </p:nvSpPr>
        <p:spPr bwMode="auto">
          <a:xfrm>
            <a:off x="5219700" y="4300538"/>
            <a:ext cx="3024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2012.11 </a:t>
            </a:r>
            <a:r>
              <a:rPr lang="zh-CN" altLang="en-US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微软智能同声传译</a:t>
            </a:r>
            <a:endParaRPr lang="en-US" sz="1800">
              <a:solidFill>
                <a:srgbClr val="00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1510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850" y="3179763"/>
            <a:ext cx="823913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153400" cy="742950"/>
          </a:xfrm>
        </p:spPr>
        <p:txBody>
          <a:bodyPr/>
          <a:lstStyle/>
          <a:p>
            <a:pPr algn="l"/>
            <a:r>
              <a:rPr lang="zh-CN" altLang="en-US" sz="3600" dirty="0" smtClean="0">
                <a:latin typeface="黑体"/>
                <a:ea typeface="黑体"/>
                <a:cs typeface="黑体"/>
              </a:rPr>
              <a:t>图像识别领域的突破</a:t>
            </a:r>
            <a:endParaRPr lang="en-US" sz="3600" dirty="0">
              <a:latin typeface="黑体"/>
              <a:ea typeface="黑体"/>
              <a:cs typeface="黑体"/>
            </a:endParaRPr>
          </a:p>
        </p:txBody>
      </p:sp>
      <p:sp>
        <p:nvSpPr>
          <p:cNvPr id="3891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381000" y="485775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567F3F0-EB1D-C046-9E46-C4057F81E123}" type="datetime1">
              <a:rPr lang="en-US" sz="1300"/>
              <a:pPr eaLnBrk="1" hangingPunct="1"/>
              <a:t>10/14/13</a:t>
            </a:fld>
            <a:endParaRPr lang="en-US" sz="1300"/>
          </a:p>
        </p:txBody>
      </p:sp>
      <p:sp>
        <p:nvSpPr>
          <p:cNvPr id="3891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172200" y="4858941"/>
            <a:ext cx="2743200" cy="17025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F51465A-2411-3B48-A050-7D5F64F80A15}" type="slidenum">
              <a:rPr lang="en-US" sz="1400"/>
              <a:pPr eaLnBrk="1" hangingPunct="1"/>
              <a:t>13</a:t>
            </a:fld>
            <a:endParaRPr lang="en-US" sz="1400"/>
          </a:p>
        </p:txBody>
      </p:sp>
      <p:pic>
        <p:nvPicPr>
          <p:cNvPr id="38916" name="Picture 2" descr="F:\ECCV2010\imagenet_po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87574"/>
            <a:ext cx="4824536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638800" y="1263253"/>
            <a:ext cx="35814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tx1">
                    <a:lumMod val="50000"/>
                    <a:lumOff val="50000"/>
                  </a:schemeClr>
                </a:solidFill>
                <a:ea typeface="ＭＳ Ｐゴシック" charset="-128"/>
                <a:cs typeface="ＭＳ Ｐゴシック" charset="-128"/>
              </a:rPr>
              <a:t>72%, 2010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38800" y="2406253"/>
            <a:ext cx="3429000" cy="83099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rgbClr val="7F7F7F"/>
                </a:solidFill>
                <a:ea typeface="ＭＳ Ｐゴシック" charset="-128"/>
                <a:cs typeface="ＭＳ Ｐゴシック" charset="-128"/>
              </a:rPr>
              <a:t>74%, 2011 </a:t>
            </a:r>
          </a:p>
        </p:txBody>
      </p:sp>
      <p:sp>
        <p:nvSpPr>
          <p:cNvPr id="38919" name="TextBox 16"/>
          <p:cNvSpPr txBox="1">
            <a:spLocks noChangeArrowheads="1"/>
          </p:cNvSpPr>
          <p:nvPr/>
        </p:nvSpPr>
        <p:spPr bwMode="auto">
          <a:xfrm>
            <a:off x="5638800" y="3492103"/>
            <a:ext cx="3429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 b="1">
                <a:solidFill>
                  <a:srgbClr val="FF6600"/>
                </a:solidFill>
              </a:rPr>
              <a:t>85%, 2012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619672" y="458797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ImageNet</a:t>
            </a:r>
            <a:r>
              <a:rPr lang="en-US" altLang="zh-CN" dirty="0" smtClean="0"/>
              <a:t> Challenge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04255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179512" y="123478"/>
            <a:ext cx="7543800" cy="742950"/>
          </a:xfrm>
        </p:spPr>
        <p:txBody>
          <a:bodyPr/>
          <a:lstStyle/>
          <a:p>
            <a:pPr algn="l"/>
            <a:r>
              <a:rPr lang="en-US" sz="3600" dirty="0" smtClean="0">
                <a:latin typeface="黑体"/>
                <a:ea typeface="黑体"/>
                <a:cs typeface="黑体"/>
              </a:rPr>
              <a:t>语音识别领域的突破</a:t>
            </a:r>
            <a:endParaRPr lang="en-US" sz="3600" dirty="0">
              <a:latin typeface="黑体"/>
              <a:ea typeface="黑体"/>
              <a:cs typeface="黑体"/>
            </a:endParaRPr>
          </a:p>
        </p:txBody>
      </p:sp>
      <p:sp>
        <p:nvSpPr>
          <p:cNvPr id="41986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381000" y="4857750"/>
            <a:ext cx="1905000" cy="2286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D63854-8E4A-EB4C-84D1-2ADC43D2CC70}" type="datetime1">
              <a:rPr lang="en-US" sz="1300"/>
              <a:pPr eaLnBrk="1" hangingPunct="1"/>
              <a:t>10/14/13</a:t>
            </a:fld>
            <a:endParaRPr lang="en-US" sz="1300"/>
          </a:p>
        </p:txBody>
      </p:sp>
      <p:sp>
        <p:nvSpPr>
          <p:cNvPr id="4198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6248400" y="4857750"/>
            <a:ext cx="2743200" cy="17026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357B665-58E5-5E42-A339-B4E5CC5ABED8}" type="slidenum">
              <a:rPr lang="en-US" sz="1400"/>
              <a:pPr eaLnBrk="1" hangingPunct="1"/>
              <a:t>14</a:t>
            </a:fld>
            <a:endParaRPr lang="en-US" sz="1400"/>
          </a:p>
        </p:txBody>
      </p:sp>
      <p:pic>
        <p:nvPicPr>
          <p:cNvPr id="4198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203598"/>
            <a:ext cx="6858000" cy="2612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Oval 8"/>
          <p:cNvSpPr>
            <a:spLocks noChangeArrowheads="1"/>
          </p:cNvSpPr>
          <p:nvPr/>
        </p:nvSpPr>
        <p:spPr bwMode="auto">
          <a:xfrm>
            <a:off x="4860032" y="843558"/>
            <a:ext cx="1371600" cy="3312368"/>
          </a:xfrm>
          <a:prstGeom prst="ellipse">
            <a:avLst/>
          </a:prstGeom>
          <a:noFill/>
          <a:ln w="57150">
            <a:solidFill>
              <a:srgbClr val="FF66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algn="ctr" defTabSz="912813"/>
            <a:endParaRPr lang="en-US" dirty="0"/>
          </a:p>
        </p:txBody>
      </p:sp>
      <p:sp>
        <p:nvSpPr>
          <p:cNvPr id="41990" name="TextBox 9"/>
          <p:cNvSpPr txBox="1">
            <a:spLocks noChangeArrowheads="1"/>
          </p:cNvSpPr>
          <p:nvPr/>
        </p:nvSpPr>
        <p:spPr bwMode="auto">
          <a:xfrm>
            <a:off x="3657600" y="4514850"/>
            <a:ext cx="510540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/>
            <a:r>
              <a:rPr lang="en-US" sz="1800" dirty="0"/>
              <a:t>S</a:t>
            </a:r>
            <a:r>
              <a:rPr lang="en-US" altLang="zh-CN" sz="1800" dirty="0"/>
              <a:t>lide Courtesy: Geoff Hinton</a:t>
            </a:r>
            <a:endParaRPr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403648" y="4227934"/>
            <a:ext cx="4392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黑体"/>
                <a:ea typeface="黑体"/>
                <a:cs typeface="黑体"/>
              </a:rPr>
              <a:t>错误率降低20%-30%</a:t>
            </a:r>
            <a:endParaRPr lang="en-US" sz="2800" dirty="0">
              <a:solidFill>
                <a:srgbClr val="FF6600"/>
              </a:solidFill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293758293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 bwMode="auto">
          <a:xfrm>
            <a:off x="250825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百度</a:t>
            </a:r>
            <a:r>
              <a:rPr lang="zh-CN" altLang="en-US">
                <a:latin typeface="黑体" charset="0"/>
                <a:ea typeface="黑体" charset="0"/>
                <a:cs typeface="黑体" charset="0"/>
              </a:rPr>
              <a:t>投入基础技术研发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2530" name="TextBox 2"/>
          <p:cNvSpPr txBox="1">
            <a:spLocks noChangeArrowheads="1"/>
          </p:cNvSpPr>
          <p:nvPr/>
        </p:nvSpPr>
        <p:spPr bwMode="auto">
          <a:xfrm>
            <a:off x="251520" y="1131590"/>
            <a:ext cx="6515100" cy="44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75" tIns="36987" rIns="73975" bIns="3698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n"/>
            </a:pPr>
            <a:r>
              <a:rPr lang="en-US" altLang="zh-CN" dirty="0"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en-US" altLang="zh-CN" sz="2200" dirty="0">
                <a:latin typeface="黑体" charset="0"/>
                <a:ea typeface="黑体" charset="0"/>
                <a:cs typeface="黑体" charset="0"/>
              </a:rPr>
              <a:t>2013</a:t>
            </a:r>
            <a:r>
              <a:rPr lang="zh-CN" altLang="en-US" sz="2200" dirty="0">
                <a:latin typeface="黑体" charset="0"/>
                <a:ea typeface="黑体" charset="0"/>
                <a:cs typeface="黑体" charset="0"/>
              </a:rPr>
              <a:t>年初年会上，</a:t>
            </a:r>
            <a:r>
              <a:rPr lang="en-US" altLang="zh-CN" sz="2200" dirty="0">
                <a:latin typeface="黑体" charset="0"/>
                <a:ea typeface="黑体" charset="0"/>
                <a:cs typeface="黑体" charset="0"/>
              </a:rPr>
              <a:t>Robin</a:t>
            </a:r>
            <a:r>
              <a:rPr lang="zh-CN" altLang="en-US" sz="2200" dirty="0">
                <a:latin typeface="黑体" charset="0"/>
                <a:ea typeface="黑体" charset="0"/>
                <a:cs typeface="黑体" charset="0"/>
              </a:rPr>
              <a:t>宣布要成立</a:t>
            </a:r>
            <a:r>
              <a:rPr lang="zh-CN" altLang="en-US" sz="2200" dirty="0" smtClean="0">
                <a:latin typeface="黑体" charset="0"/>
                <a:ea typeface="黑体" charset="0"/>
                <a:cs typeface="黑体" charset="0"/>
              </a:rPr>
              <a:t>研究院：</a:t>
            </a:r>
            <a:endParaRPr lang="en-US" altLang="zh-CN" sz="2200" dirty="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2531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492250"/>
            <a:ext cx="2457450" cy="269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2"/>
          <p:cNvSpPr txBox="1">
            <a:spLocks noChangeArrowheads="1"/>
          </p:cNvSpPr>
          <p:nvPr/>
        </p:nvSpPr>
        <p:spPr bwMode="auto">
          <a:xfrm>
            <a:off x="395536" y="1779662"/>
            <a:ext cx="5689600" cy="1952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75" tIns="36987" rIns="73975" bIns="3698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endParaRPr lang="en-US" altLang="zh-TW" sz="1400" dirty="0" smtClean="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defRPr/>
            </a:pPr>
            <a:r>
              <a:rPr lang="zh-TW" alt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黑体" charset="0"/>
                <a:ea typeface="黑体" charset="0"/>
                <a:cs typeface="黑体" charset="0"/>
              </a:rPr>
              <a:t>我们会</a:t>
            </a:r>
            <a:r>
              <a:rPr lang="zh-TW" altLang="en-US" sz="18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吸引这个领域里全球最顶尖的高手</a:t>
            </a:r>
            <a:r>
              <a:rPr lang="zh-TW" altLang="en-US" sz="1800" dirty="0" smtClean="0">
                <a:latin typeface="黑体" charset="0"/>
                <a:ea typeface="黑体" charset="0"/>
                <a:cs typeface="黑体" charset="0"/>
              </a:rPr>
              <a:t>陆续加盟，为我们新一年的产品和业务发展提供最坚实的基础！</a:t>
            </a:r>
            <a:endParaRPr lang="en-US" altLang="zh-TW" sz="1800" dirty="0" smtClean="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defRPr/>
            </a:pPr>
            <a:endParaRPr lang="en-US" altLang="zh-TW" sz="1800" dirty="0" smtClean="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defRPr/>
            </a:pPr>
            <a:r>
              <a:rPr lang="zh-TW" altLang="en-US" sz="1800" dirty="0" smtClean="0">
                <a:latin typeface="黑体" charset="0"/>
                <a:ea typeface="黑体" charset="0"/>
                <a:cs typeface="黑体" charset="0"/>
              </a:rPr>
              <a:t>我希望百度</a:t>
            </a:r>
            <a:r>
              <a:rPr lang="en-US" altLang="zh-TW" sz="1800" dirty="0" smtClean="0">
                <a:latin typeface="黑体" charset="0"/>
                <a:ea typeface="黑体" charset="0"/>
                <a:cs typeface="黑体" charset="0"/>
              </a:rPr>
              <a:t>IDL</a:t>
            </a:r>
            <a:r>
              <a:rPr lang="zh-TW" altLang="en-US" sz="1800" dirty="0" smtClean="0">
                <a:latin typeface="黑体" charset="0"/>
                <a:ea typeface="黑体" charset="0"/>
                <a:cs typeface="黑体" charset="0"/>
              </a:rPr>
              <a:t>会成为像</a:t>
            </a:r>
            <a:r>
              <a:rPr lang="en-US" altLang="zh-TW" sz="1800" dirty="0" smtClean="0">
                <a:latin typeface="黑体" charset="0"/>
                <a:ea typeface="黑体" charset="0"/>
                <a:cs typeface="黑体" charset="0"/>
              </a:rPr>
              <a:t>AT&amp;T-Bell labs</a:t>
            </a:r>
            <a:r>
              <a:rPr lang="zh-TW" altLang="en-US" sz="1800" dirty="0" smtClean="0">
                <a:latin typeface="黑体" charset="0"/>
                <a:ea typeface="黑体" charset="0"/>
                <a:cs typeface="黑体" charset="0"/>
              </a:rPr>
              <a:t>，</a:t>
            </a:r>
            <a:r>
              <a:rPr lang="en-US" altLang="zh-TW" sz="1800" dirty="0" smtClean="0">
                <a:latin typeface="黑体" charset="0"/>
                <a:ea typeface="黑体" charset="0"/>
                <a:cs typeface="黑体" charset="0"/>
              </a:rPr>
              <a:t>Xerox PARC</a:t>
            </a:r>
            <a:r>
              <a:rPr lang="zh-TW" altLang="en-US" sz="1800" dirty="0" smtClean="0">
                <a:latin typeface="黑体" charset="0"/>
                <a:ea typeface="黑体" charset="0"/>
                <a:cs typeface="黑体" charset="0"/>
              </a:rPr>
              <a:t>这样的顶尖的研究机构，</a:t>
            </a:r>
            <a:r>
              <a:rPr lang="zh-TW" altLang="en-US" sz="18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为中国，为全世界的创新历史再添一笔浓墨重彩！</a:t>
            </a:r>
            <a:endParaRPr lang="en-US" altLang="zh-CN" sz="1800" dirty="0" smtClean="0">
              <a:solidFill>
                <a:srgbClr val="FF0000"/>
              </a:solidFill>
              <a:latin typeface="微软雅黑" charset="0"/>
              <a:cs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 bwMode="auto">
          <a:xfrm>
            <a:off x="250825" y="50800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机器学习技术的两次浪潮</a:t>
            </a:r>
            <a:endParaRPr lang="en-US" sz="3600">
              <a:latin typeface="Calibri" charset="0"/>
            </a:endParaRP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179388" y="4291013"/>
            <a:ext cx="8856662" cy="952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603" name="TextBox 56"/>
          <p:cNvSpPr txBox="1">
            <a:spLocks noChangeArrowheads="1"/>
          </p:cNvSpPr>
          <p:nvPr/>
        </p:nvSpPr>
        <p:spPr bwMode="auto">
          <a:xfrm>
            <a:off x="5724525" y="4371975"/>
            <a:ext cx="21605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2010 </a:t>
            </a:r>
            <a:r>
              <a:rPr lang="zh-CN" altLang="en-US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第二次浪潮</a:t>
            </a:r>
            <a:r>
              <a:rPr lang="en-US" altLang="zh-CN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  </a:t>
            </a:r>
            <a:r>
              <a:rPr lang="zh-CN" altLang="en-US" sz="18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深度学习</a:t>
            </a:r>
            <a:endParaRPr lang="en-US" sz="1800" b="1">
              <a:solidFill>
                <a:srgbClr val="FF0000"/>
              </a:solidFill>
              <a:ea typeface="黑体" charset="0"/>
              <a:cs typeface="黑体" charset="0"/>
            </a:endParaRPr>
          </a:p>
        </p:txBody>
      </p:sp>
      <p:sp>
        <p:nvSpPr>
          <p:cNvPr id="25604" name="TextBox 15"/>
          <p:cNvSpPr txBox="1">
            <a:spLocks noChangeArrowheads="1"/>
          </p:cNvSpPr>
          <p:nvPr/>
        </p:nvSpPr>
        <p:spPr bwMode="auto">
          <a:xfrm>
            <a:off x="1116013" y="4373563"/>
            <a:ext cx="219075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1990 </a:t>
            </a:r>
            <a:r>
              <a:rPr lang="zh-CN" altLang="en-US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第一次浪潮</a:t>
            </a:r>
          </a:p>
          <a:p>
            <a:pPr algn="ctr" eaLnBrk="1" hangingPunct="1"/>
            <a:r>
              <a:rPr lang="zh-CN" altLang="en-US" sz="180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浅层学习</a:t>
            </a:r>
            <a:endParaRPr lang="en-US" altLang="zh-CN" sz="1800">
              <a:solidFill>
                <a:srgbClr val="000000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2560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24050"/>
            <a:ext cx="2520950" cy="1465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6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811213"/>
            <a:ext cx="2808287" cy="343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 bwMode="auto">
          <a:xfrm>
            <a:off x="250825" y="50800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深度学习机制更接近人脑</a:t>
            </a:r>
            <a:endParaRPr lang="en-US" sz="3600">
              <a:latin typeface="Calibri" charset="0"/>
            </a:endParaRPr>
          </a:p>
        </p:txBody>
      </p:sp>
      <p:pic>
        <p:nvPicPr>
          <p:cNvPr id="2662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059582"/>
            <a:ext cx="2881312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779588"/>
            <a:ext cx="2879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>
            <a:off x="3995738" y="2643188"/>
            <a:ext cx="576262" cy="288925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 bwMode="auto">
          <a:xfrm>
            <a:off x="228600" y="114300"/>
            <a:ext cx="8763000" cy="742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Gill Sans" charset="0"/>
              </a:rPr>
              <a:t>深度学习和人类学习的共同点</a:t>
            </a:r>
            <a:endParaRPr lang="en-US" sz="3600">
              <a:latin typeface="Gill Sans" charset="0"/>
            </a:endParaRPr>
          </a:p>
        </p:txBody>
      </p:sp>
      <p:sp>
        <p:nvSpPr>
          <p:cNvPr id="27651" name="Slide Number Placeholder 6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244408" y="4806950"/>
            <a:ext cx="769417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3F888EF-EDA0-3940-8538-4ABDF32FC2F4}" type="slidenum">
              <a:rPr kumimoji="1" lang="en-US" sz="1400"/>
              <a:pPr eaLnBrk="1" hangingPunct="1"/>
              <a:t>18</a:t>
            </a:fld>
            <a:endParaRPr kumimoji="1" lang="en-US" sz="1400" dirty="0"/>
          </a:p>
        </p:txBody>
      </p:sp>
      <p:grpSp>
        <p:nvGrpSpPr>
          <p:cNvPr id="4" name="Group 3"/>
          <p:cNvGrpSpPr/>
          <p:nvPr/>
        </p:nvGrpSpPr>
        <p:grpSpPr>
          <a:xfrm>
            <a:off x="971600" y="843558"/>
            <a:ext cx="3699768" cy="4245119"/>
            <a:chOff x="755576" y="820753"/>
            <a:chExt cx="3987800" cy="520343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8873" y="5057397"/>
              <a:ext cx="966787" cy="966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 2"/>
            <p:cNvGrpSpPr/>
            <p:nvPr/>
          </p:nvGrpSpPr>
          <p:grpSpPr>
            <a:xfrm>
              <a:off x="755576" y="820753"/>
              <a:ext cx="3987800" cy="4770497"/>
              <a:chOff x="760413" y="539492"/>
              <a:chExt cx="3987800" cy="5843846"/>
            </a:xfrm>
          </p:grpSpPr>
          <p:graphicFrame>
            <p:nvGraphicFramePr>
              <p:cNvPr id="6" name="Object 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414051"/>
                  </p:ext>
                </p:extLst>
              </p:nvPr>
            </p:nvGraphicFramePr>
            <p:xfrm>
              <a:off x="922338" y="4122738"/>
              <a:ext cx="1752600" cy="113823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291" name="Acrobat Document" r:id="rId5" imgW="5740400" imgH="3873500" progId="AcroExch.Document.7">
                      <p:embed/>
                    </p:oleObj>
                  </mc:Choice>
                  <mc:Fallback>
                    <p:oleObj name="Acrobat Document" r:id="rId5" imgW="5740400" imgH="3873500" progId="AcroExch.Document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22338" y="4122738"/>
                            <a:ext cx="1752600" cy="113823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blurRad="63500" dist="38099" dir="2700000" algn="ctr" rotWithShape="0">
                                    <a:schemeClr val="bg2">
                                      <a:alpha val="74997"/>
                                    </a:scheme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8" name="TextBox 14"/>
              <p:cNvSpPr txBox="1">
                <a:spLocks noChangeArrowheads="1"/>
              </p:cNvSpPr>
              <p:nvPr/>
            </p:nvSpPr>
            <p:spPr bwMode="auto">
              <a:xfrm>
                <a:off x="2374900" y="5983288"/>
                <a:ext cx="84137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pixels</a:t>
                </a:r>
              </a:p>
            </p:txBody>
          </p:sp>
          <p:sp>
            <p:nvSpPr>
              <p:cNvPr id="9" name="TextBox 16"/>
              <p:cNvSpPr txBox="1">
                <a:spLocks noChangeArrowheads="1"/>
              </p:cNvSpPr>
              <p:nvPr/>
            </p:nvSpPr>
            <p:spPr bwMode="auto">
              <a:xfrm>
                <a:off x="3166445" y="4540024"/>
                <a:ext cx="884238" cy="4000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 dirty="0">
                    <a:solidFill>
                      <a:srgbClr val="000000"/>
                    </a:solidFill>
                  </a:rPr>
                  <a:t>edges</a:t>
                </a:r>
              </a:p>
            </p:txBody>
          </p:sp>
          <p:sp>
            <p:nvSpPr>
              <p:cNvPr id="10" name="AutoShape 4"/>
              <p:cNvSpPr>
                <a:spLocks noChangeArrowheads="1"/>
              </p:cNvSpPr>
              <p:nvPr/>
            </p:nvSpPr>
            <p:spPr bwMode="auto">
              <a:xfrm rot="5400000">
                <a:off x="1568129" y="5342918"/>
                <a:ext cx="366712" cy="274638"/>
              </a:xfrm>
              <a:prstGeom prst="leftArrow">
                <a:avLst>
                  <a:gd name="adj1" fmla="val 50000"/>
                  <a:gd name="adj2" fmla="val 43847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spAutoFit/>
              </a:bodyPr>
              <a:lstStyle/>
              <a:p>
                <a:pPr eaLnBrk="0" hangingPunct="0"/>
                <a:endParaRPr lang="en-US" dirty="0">
                  <a:solidFill>
                    <a:srgbClr val="FFFFFF"/>
                  </a:solidFill>
                </a:endParaRPr>
              </a:p>
            </p:txBody>
          </p:sp>
          <p:grpSp>
            <p:nvGrpSpPr>
              <p:cNvPr id="11" name="Group 27"/>
              <p:cNvGrpSpPr>
                <a:grpSpLocks/>
              </p:cNvGrpSpPr>
              <p:nvPr/>
            </p:nvGrpSpPr>
            <p:grpSpPr bwMode="auto">
              <a:xfrm>
                <a:off x="825500" y="2324100"/>
                <a:ext cx="2011363" cy="1381124"/>
                <a:chOff x="2313296" y="1969937"/>
                <a:chExt cx="2011362" cy="1379664"/>
              </a:xfrm>
            </p:grpSpPr>
            <p:graphicFrame>
              <p:nvGraphicFramePr>
                <p:cNvPr id="12" name="Object 91"/>
                <p:cNvGraphicFramePr>
                  <a:graphicFrameLocks noChangeAspect="1"/>
                </p:cNvGraphicFramePr>
                <p:nvPr/>
              </p:nvGraphicFramePr>
              <p:xfrm>
                <a:off x="2330119" y="1990702"/>
                <a:ext cx="1962149" cy="13588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292" name="Acrobat Document" r:id="rId7" imgW="5740400" imgH="3860800" progId="AcroExch.Document.7">
                        <p:embed/>
                      </p:oleObj>
                    </mc:Choice>
                    <mc:Fallback>
                      <p:oleObj name="Acrobat Document" r:id="rId7" imgW="5740400" imgH="3860800" progId="AcroExch.Document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330119" y="1990702"/>
                              <a:ext cx="1962149" cy="13588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blurRad="63500" dist="38099" dir="2700000" algn="ctr" rotWithShape="0">
                                      <a:schemeClr val="bg2">
                                        <a:alpha val="74997"/>
                                      </a:schemeClr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 useBgFill="1">
              <p:nvSpPr>
                <p:cNvPr id="13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2313296" y="1969937"/>
                  <a:ext cx="2011362" cy="365760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endParaRPr lang="en-US" sz="1600">
                    <a:solidFill>
                      <a:srgbClr val="FFFFFF"/>
                    </a:solidFill>
                    <a:latin typeface="Calibri" charset="0"/>
                  </a:endParaRPr>
                </a:p>
              </p:txBody>
            </p:sp>
          </p:grpSp>
          <p:grpSp>
            <p:nvGrpSpPr>
              <p:cNvPr id="14" name="Group 26"/>
              <p:cNvGrpSpPr>
                <a:grpSpLocks/>
              </p:cNvGrpSpPr>
              <p:nvPr/>
            </p:nvGrpSpPr>
            <p:grpSpPr bwMode="auto">
              <a:xfrm>
                <a:off x="760413" y="539492"/>
                <a:ext cx="2011362" cy="1641732"/>
                <a:chOff x="487339" y="634432"/>
                <a:chExt cx="2011680" cy="1642447"/>
              </a:xfrm>
            </p:grpSpPr>
            <p:graphicFrame>
              <p:nvGraphicFramePr>
                <p:cNvPr id="15" name="Object 92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1151778"/>
                    </p:ext>
                  </p:extLst>
                </p:nvPr>
              </p:nvGraphicFramePr>
              <p:xfrm>
                <a:off x="528614" y="634432"/>
                <a:ext cx="1962150" cy="1642447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51293" name="Acrobat Document" r:id="rId9" imgW="5740400" imgH="4089400" progId="AcroExch.Document.7">
                        <p:embed/>
                      </p:oleObj>
                    </mc:Choice>
                    <mc:Fallback>
                      <p:oleObj name="Acrobat Document" r:id="rId9" imgW="5740400" imgH="4089400" progId="AcroExch.Document.7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528614" y="634432"/>
                              <a:ext cx="1962150" cy="1642447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 useBgFill="1">
              <p:nvSpPr>
                <p:cNvPr id="16" name="TextBox 27"/>
                <p:cNvSpPr txBox="1">
                  <a:spLocks noChangeArrowheads="1"/>
                </p:cNvSpPr>
                <p:nvPr/>
              </p:nvSpPr>
              <p:spPr bwMode="auto">
                <a:xfrm>
                  <a:off x="487339" y="750628"/>
                  <a:ext cx="2011680" cy="182880"/>
                </a:xfrm>
                <a:prstGeom prst="rect">
                  <a:avLst/>
                </a:prstGeom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 eaLnBrk="0" hangingPunct="0"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endParaRPr lang="en-US" sz="1600">
                    <a:solidFill>
                      <a:srgbClr val="FFFFFF"/>
                    </a:solidFill>
                    <a:latin typeface="Calibri" charset="0"/>
                  </a:endParaRPr>
                </a:p>
              </p:txBody>
            </p:sp>
          </p:grpSp>
          <p:sp>
            <p:nvSpPr>
              <p:cNvPr id="17" name="AutoShape 4"/>
              <p:cNvSpPr>
                <a:spLocks noChangeArrowheads="1"/>
              </p:cNvSpPr>
              <p:nvPr/>
            </p:nvSpPr>
            <p:spPr bwMode="auto">
              <a:xfrm rot="5400000">
                <a:off x="1568922" y="3828411"/>
                <a:ext cx="365125" cy="274638"/>
              </a:xfrm>
              <a:prstGeom prst="leftArrow">
                <a:avLst>
                  <a:gd name="adj1" fmla="val 50000"/>
                  <a:gd name="adj2" fmla="val 43657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spAutoFit/>
              </a:bodyPr>
              <a:lstStyle/>
              <a:p>
                <a:pPr eaLnBrk="0" hangingPunct="0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8" name="AutoShape 4"/>
              <p:cNvSpPr>
                <a:spLocks noChangeArrowheads="1"/>
              </p:cNvSpPr>
              <p:nvPr/>
            </p:nvSpPr>
            <p:spPr bwMode="auto">
              <a:xfrm rot="5400000">
                <a:off x="1568922" y="2314696"/>
                <a:ext cx="365125" cy="274638"/>
              </a:xfrm>
              <a:prstGeom prst="leftArrow">
                <a:avLst>
                  <a:gd name="adj1" fmla="val 50000"/>
                  <a:gd name="adj2" fmla="val 43657"/>
                </a:avLst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487" tIns="44450" rIns="90487" bIns="44450" anchor="ctr">
                <a:spAutoFit/>
              </a:bodyPr>
              <a:lstStyle/>
              <a:p>
                <a:pPr eaLnBrk="0" hangingPunct="0"/>
                <a:endParaRPr lang="en-US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19" name="TextBox 18"/>
              <p:cNvSpPr txBox="1">
                <a:spLocks noChangeArrowheads="1"/>
              </p:cNvSpPr>
              <p:nvPr/>
            </p:nvSpPr>
            <p:spPr bwMode="auto">
              <a:xfrm>
                <a:off x="2994025" y="2698750"/>
                <a:ext cx="1652588" cy="10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solidFill>
                      <a:srgbClr val="000000"/>
                    </a:solidFill>
                  </a:rPr>
                  <a:t>object parts</a:t>
                </a:r>
              </a:p>
              <a:p>
                <a:r>
                  <a:rPr lang="en-US" sz="2000">
                    <a:solidFill>
                      <a:srgbClr val="000000"/>
                    </a:solidFill>
                  </a:rPr>
                  <a:t>(combination </a:t>
                </a:r>
              </a:p>
              <a:p>
                <a:r>
                  <a:rPr lang="en-US" sz="2000">
                    <a:solidFill>
                      <a:srgbClr val="000000"/>
                    </a:solidFill>
                  </a:rPr>
                  <a:t>of edges)</a:t>
                </a:r>
              </a:p>
            </p:txBody>
          </p:sp>
          <p:sp>
            <p:nvSpPr>
              <p:cNvPr id="20" name="TextBox 19"/>
              <p:cNvSpPr txBox="1">
                <a:spLocks noChangeArrowheads="1"/>
              </p:cNvSpPr>
              <p:nvPr/>
            </p:nvSpPr>
            <p:spPr bwMode="auto">
              <a:xfrm>
                <a:off x="2981325" y="1295400"/>
                <a:ext cx="1766888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sz="2000">
                    <a:solidFill>
                      <a:srgbClr val="000000"/>
                    </a:solidFill>
                  </a:rPr>
                  <a:t>object models</a:t>
                </a:r>
              </a:p>
            </p:txBody>
          </p:sp>
        </p:grpSp>
      </p:grpSp>
      <p:sp>
        <p:nvSpPr>
          <p:cNvPr id="21" name="TextBox 20"/>
          <p:cNvSpPr txBox="1"/>
          <p:nvPr/>
        </p:nvSpPr>
        <p:spPr>
          <a:xfrm>
            <a:off x="5643563" y="5429250"/>
            <a:ext cx="2971800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ts val="0"/>
              </a:spcBef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Note: Sparsity important for these results</a:t>
            </a:r>
          </a:p>
        </p:txBody>
      </p:sp>
      <p:pic>
        <p:nvPicPr>
          <p:cNvPr id="22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635646"/>
            <a:ext cx="409892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人工智能新范式：大数据</a:t>
            </a:r>
            <a:r>
              <a:rPr lang="zh-CN" sz="3600">
                <a:latin typeface="Calibri" charset="0"/>
              </a:rPr>
              <a:t>+</a:t>
            </a:r>
            <a:r>
              <a:rPr lang="zh-CN" altLang="en-US" sz="3600">
                <a:latin typeface="Calibri" charset="0"/>
              </a:rPr>
              <a:t>深度学习</a:t>
            </a:r>
            <a:endParaRPr lang="en-US" sz="3600">
              <a:latin typeface="Calibri" charset="0"/>
            </a:endParaRPr>
          </a:p>
        </p:txBody>
      </p:sp>
      <p:pic>
        <p:nvPicPr>
          <p:cNvPr id="31746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708150"/>
            <a:ext cx="2232025" cy="280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1187450" y="1131888"/>
            <a:ext cx="1223963" cy="11525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rPr>
              <a:t>语音</a:t>
            </a:r>
            <a:endParaRPr lang="en-US" sz="2400">
              <a:solidFill>
                <a:srgbClr val="FFFFFF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539750" y="2355850"/>
            <a:ext cx="1223963" cy="11525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rPr>
              <a:t>图像</a:t>
            </a:r>
            <a:endParaRPr lang="en-US" sz="2400">
              <a:solidFill>
                <a:srgbClr val="FFFFFF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187450" y="3651250"/>
            <a:ext cx="1223963" cy="115252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rPr>
              <a:t>文字</a:t>
            </a:r>
            <a:endParaRPr lang="en-US" sz="2400">
              <a:solidFill>
                <a:srgbClr val="FFFFFF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84438" y="1995488"/>
            <a:ext cx="647700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908175" y="3003550"/>
            <a:ext cx="100806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411413" y="3508375"/>
            <a:ext cx="720725" cy="431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5508625" y="3003550"/>
            <a:ext cx="71913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75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1131888"/>
            <a:ext cx="2016125" cy="358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5" b="2991"/>
          <a:stretch>
            <a:fillRect/>
          </a:stretch>
        </p:blipFill>
        <p:spPr bwMode="auto">
          <a:xfrm>
            <a:off x="-612775" y="2066925"/>
            <a:ext cx="4813300" cy="309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矩形 7"/>
          <p:cNvSpPr>
            <a:spLocks noChangeArrowheads="1"/>
          </p:cNvSpPr>
          <p:nvPr/>
        </p:nvSpPr>
        <p:spPr bwMode="auto">
          <a:xfrm>
            <a:off x="101600" y="1173163"/>
            <a:ext cx="4591050" cy="43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700">
                <a:solidFill>
                  <a:srgbClr val="333333"/>
                </a:solidFill>
                <a:latin typeface="微软雅黑" charset="0"/>
                <a:cs typeface="微软雅黑" charset="0"/>
                <a:sym typeface="微软雅黑" charset="0"/>
              </a:rPr>
              <a:t>　　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2700338" y="1058863"/>
            <a:ext cx="6624637" cy="161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lIns="81275" tIns="40637" rIns="81275" bIns="40637">
            <a:spAutoFit/>
          </a:bodyPr>
          <a:lstStyle/>
          <a:p>
            <a:pPr>
              <a:lnSpc>
                <a:spcPts val="3000"/>
              </a:lnSpc>
              <a:defRPr/>
            </a:pPr>
            <a:r>
              <a:rPr lang="zh-CN" altLang="en-US" sz="2400" dirty="0">
                <a:latin typeface="+mn-lt"/>
                <a:ea typeface="微软雅黑" pitchFamily="34" charset="-122"/>
              </a:rPr>
              <a:t>• </a:t>
            </a:r>
            <a:r>
              <a:rPr lang="en-US" altLang="zh-CN" sz="2200" dirty="0">
                <a:latin typeface="Gill Sans"/>
                <a:ea typeface="微软雅黑" pitchFamily="34" charset="-122"/>
                <a:cs typeface="Gill Sans"/>
              </a:rPr>
              <a:t>Annual income exceeding CNY </a:t>
            </a:r>
            <a:r>
              <a:rPr lang="en-US" altLang="zh-CN" sz="2200" dirty="0">
                <a:solidFill>
                  <a:srgbClr val="C00000"/>
                </a:solidFill>
                <a:latin typeface="Gill Sans"/>
                <a:ea typeface="微软雅黑" pitchFamily="34" charset="-122"/>
                <a:cs typeface="Gill Sans"/>
              </a:rPr>
              <a:t>160 billion</a:t>
            </a:r>
            <a:endParaRPr lang="zh-CN" altLang="en-US" sz="2200" dirty="0">
              <a:latin typeface="Gill Sans"/>
              <a:ea typeface="微软雅黑" pitchFamily="34" charset="-122"/>
              <a:cs typeface="Gill Sans"/>
            </a:endParaRPr>
          </a:p>
          <a:p>
            <a:pPr>
              <a:lnSpc>
                <a:spcPts val="3000"/>
              </a:lnSpc>
              <a:defRPr/>
            </a:pPr>
            <a:r>
              <a:rPr lang="en-US" altLang="zh-CN" sz="2200" dirty="0">
                <a:latin typeface="Gill Sans"/>
                <a:ea typeface="微软雅黑" pitchFamily="34" charset="-122"/>
                <a:cs typeface="Gill Sans"/>
              </a:rPr>
              <a:t>• </a:t>
            </a:r>
            <a:r>
              <a:rPr lang="en-US" altLang="zh-CN" sz="2200" dirty="0">
                <a:solidFill>
                  <a:srgbClr val="C00000"/>
                </a:solidFill>
                <a:latin typeface="Gill Sans"/>
                <a:ea typeface="微软雅黑" pitchFamily="34" charset="-122"/>
                <a:cs typeface="Gill Sans"/>
                <a:sym typeface="微软雅黑" pitchFamily="34" charset="-122"/>
              </a:rPr>
              <a:t>Influential Chinese company</a:t>
            </a:r>
            <a:r>
              <a:rPr lang="en-US" altLang="zh-CN" sz="2200" dirty="0">
                <a:latin typeface="Gill Sans"/>
                <a:ea typeface="微软雅黑" pitchFamily="34" charset="-122"/>
                <a:cs typeface="Gill Sans"/>
                <a:sym typeface="微软雅黑" pitchFamily="34" charset="-122"/>
              </a:rPr>
              <a:t> in global economy </a:t>
            </a:r>
          </a:p>
          <a:p>
            <a:pPr>
              <a:lnSpc>
                <a:spcPts val="3000"/>
              </a:lnSpc>
              <a:buFont typeface="Arial" pitchFamily="34" charset="0"/>
              <a:buChar char="•"/>
              <a:defRPr/>
            </a:pPr>
            <a:r>
              <a:rPr lang="en-US" altLang="zh-CN" sz="2200" dirty="0">
                <a:latin typeface="Gill Sans"/>
                <a:ea typeface="微软雅黑" pitchFamily="34" charset="-122"/>
                <a:cs typeface="Gill Sans"/>
              </a:rPr>
              <a:t> Prestigious brand in </a:t>
            </a:r>
            <a:r>
              <a:rPr lang="en-US" altLang="zh-CN" sz="2200" dirty="0">
                <a:solidFill>
                  <a:srgbClr val="C00000"/>
                </a:solidFill>
                <a:latin typeface="Gill Sans"/>
                <a:ea typeface="微软雅黑" pitchFamily="34" charset="-122"/>
                <a:cs typeface="Gill Sans"/>
              </a:rPr>
              <a:t>&gt; 50% countries worldwide</a:t>
            </a:r>
          </a:p>
          <a:p>
            <a:pPr>
              <a:lnSpc>
                <a:spcPts val="3000"/>
              </a:lnSpc>
              <a:defRPr/>
            </a:pPr>
            <a:r>
              <a:rPr lang="en-US" altLang="zh-CN" sz="2200" dirty="0">
                <a:latin typeface="Gill Sans"/>
                <a:ea typeface="微软雅黑" pitchFamily="34" charset="-122"/>
                <a:cs typeface="Gill Sans"/>
              </a:rPr>
              <a:t>• One of </a:t>
            </a:r>
            <a:r>
              <a:rPr lang="en-US" altLang="zh-CN" sz="2200" dirty="0">
                <a:solidFill>
                  <a:srgbClr val="C00000"/>
                </a:solidFill>
                <a:latin typeface="Gill Sans"/>
                <a:ea typeface="微软雅黑" pitchFamily="34" charset="-122"/>
                <a:cs typeface="Gill Sans"/>
              </a:rPr>
              <a:t>the world’s largest </a:t>
            </a:r>
            <a:r>
              <a:rPr lang="en-US" altLang="zh-CN" sz="2200" dirty="0">
                <a:latin typeface="Gill Sans"/>
                <a:ea typeface="微软雅黑" pitchFamily="34" charset="-122"/>
                <a:cs typeface="Gill Sans"/>
              </a:rPr>
              <a:t>new media platform</a:t>
            </a:r>
            <a:endParaRPr lang="zh-CN" altLang="en-US" sz="2200" dirty="0">
              <a:latin typeface="Gill Sans"/>
              <a:ea typeface="微软雅黑" pitchFamily="34" charset="-122"/>
              <a:cs typeface="Gill Sans"/>
            </a:endParaRPr>
          </a:p>
        </p:txBody>
      </p:sp>
      <p:sp>
        <p:nvSpPr>
          <p:cNvPr id="10244" name="标题 2"/>
          <p:cNvSpPr txBox="1">
            <a:spLocks/>
          </p:cNvSpPr>
          <p:nvPr/>
        </p:nvSpPr>
        <p:spPr bwMode="auto">
          <a:xfrm>
            <a:off x="107950" y="9525"/>
            <a:ext cx="8445500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5" tIns="45718" rIns="91435" bIns="4571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zh-CN" altLang="en-US" sz="3600">
                <a:cs typeface="微软雅黑" charset="0"/>
              </a:rPr>
              <a:t>百度十年愿景</a:t>
            </a:r>
          </a:p>
        </p:txBody>
      </p:sp>
      <p:cxnSp>
        <p:nvCxnSpPr>
          <p:cNvPr id="3" name="Straight Connector 2"/>
          <p:cNvCxnSpPr/>
          <p:nvPr/>
        </p:nvCxnSpPr>
        <p:spPr>
          <a:xfrm flipV="1">
            <a:off x="2005013" y="4329113"/>
            <a:ext cx="5472112" cy="6477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Isosceles Triangle 3"/>
          <p:cNvSpPr/>
          <p:nvPr/>
        </p:nvSpPr>
        <p:spPr>
          <a:xfrm>
            <a:off x="3419475" y="4803775"/>
            <a:ext cx="360363" cy="215900"/>
          </a:xfrm>
          <a:prstGeom prst="triangl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6156325" y="3435350"/>
            <a:ext cx="2592388" cy="792163"/>
            <a:chOff x="6156176" y="3435846"/>
            <a:chExt cx="2592288" cy="792088"/>
          </a:xfrm>
        </p:grpSpPr>
        <p:sp>
          <p:nvSpPr>
            <p:cNvPr id="10248" name="TextBox 4"/>
            <p:cNvSpPr txBox="1">
              <a:spLocks noChangeArrowheads="1"/>
            </p:cNvSpPr>
            <p:nvPr/>
          </p:nvSpPr>
          <p:spPr bwMode="auto">
            <a:xfrm>
              <a:off x="6156176" y="3435846"/>
              <a:ext cx="25922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2000" dirty="0">
                  <a:latin typeface="黑体" charset="0"/>
                  <a:ea typeface="黑体" charset="0"/>
                  <a:cs typeface="黑体" charset="0"/>
                </a:rPr>
                <a:t>我们相信技术的力量</a:t>
              </a:r>
              <a:endParaRPr lang="en-US" sz="2000" dirty="0">
                <a:latin typeface="黑体" charset="0"/>
                <a:ea typeface="黑体" charset="0"/>
                <a:cs typeface="黑体" charset="0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>
            <a:xfrm>
              <a:off x="7380092" y="3940623"/>
              <a:ext cx="0" cy="287311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12713916"/>
      </p:ext>
    </p:extLst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 bwMode="auto">
          <a:xfrm>
            <a:off x="250825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百度在深度学习方面的进展</a:t>
            </a:r>
            <a:endParaRPr lang="en-US" sz="360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313" y="1347788"/>
            <a:ext cx="8064500" cy="3106737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altLang="zh-CN" sz="2800" dirty="0" smtClean="0"/>
              <a:t>2012</a:t>
            </a:r>
            <a:r>
              <a:rPr lang="zh-CN" altLang="en-US" sz="2800" dirty="0" smtClean="0"/>
              <a:t>年夏天投入研发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r>
              <a:rPr lang="zh-CN" altLang="en-US" sz="2800" dirty="0" smtClean="0"/>
              <a:t>用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提升计算效率</a:t>
            </a:r>
            <a:r>
              <a:rPr lang="zh-CN" altLang="zh-CN" sz="2800" dirty="0" smtClean="0"/>
              <a:t>，</a:t>
            </a:r>
            <a:r>
              <a:rPr lang="zh-CN" altLang="en-US" sz="2800" dirty="0" smtClean="0"/>
              <a:t>处理海量训练数据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r>
              <a:rPr lang="zh-CN" altLang="en-US" sz="2800" dirty="0" smtClean="0"/>
              <a:t>语音识别，</a:t>
            </a:r>
            <a:r>
              <a:rPr lang="en-US" altLang="zh-CN" sz="2800" dirty="0" smtClean="0"/>
              <a:t>OCR</a:t>
            </a:r>
            <a:r>
              <a:rPr lang="zh-CN" altLang="en-US" sz="2800" dirty="0" smtClean="0"/>
              <a:t>识别，人脸识别，图像搜索等巨大提升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r>
              <a:rPr lang="zh-CN" altLang="en-US" sz="2800" dirty="0" smtClean="0"/>
              <a:t>到目前，超过</a:t>
            </a:r>
            <a:r>
              <a:rPr lang="en-US" altLang="zh-CN" sz="2800" dirty="0" smtClean="0"/>
              <a:t>8</a:t>
            </a:r>
            <a:r>
              <a:rPr lang="zh-CN" altLang="en-US" sz="2800" dirty="0" smtClean="0"/>
              <a:t>项技术在产品上线</a:t>
            </a:r>
            <a:endParaRPr lang="en-US" altLang="zh-CN" sz="2800" dirty="0" smtClean="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 bwMode="auto">
          <a:xfrm>
            <a:off x="323850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百度在深度学习方面的进展</a:t>
            </a:r>
            <a:endParaRPr lang="en-US" sz="360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 bwMode="auto">
          <a:xfrm>
            <a:off x="395536" y="1203598"/>
            <a:ext cx="8677275" cy="33956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altLang="zh-CN" sz="2400" dirty="0">
              <a:solidFill>
                <a:srgbClr val="0000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语音：错误率相对降低</a:t>
            </a:r>
            <a:r>
              <a:rPr lang="en-US" altLang="zh-CN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20-30</a:t>
            </a:r>
            <a:r>
              <a:rPr lang="zh-CN" altLang="en-US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％</a:t>
            </a:r>
            <a:endParaRPr lang="en-US" altLang="zh-CN" sz="2400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OCR</a:t>
            </a:r>
            <a:r>
              <a:rPr lang="zh-CN" altLang="en-US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：错误率相对降低</a:t>
            </a:r>
            <a:r>
              <a:rPr lang="en-US" altLang="zh-CN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30</a:t>
            </a:r>
            <a:r>
              <a:rPr lang="zh-CN" altLang="en-US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％</a:t>
            </a:r>
            <a:endParaRPr lang="en-US" altLang="zh-CN" sz="2400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人脸识别：</a:t>
            </a:r>
            <a:r>
              <a:rPr lang="en-US" altLang="zh-CN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LFW</a:t>
            </a:r>
            <a:r>
              <a:rPr lang="zh-CN" altLang="en-US" sz="2400" dirty="0">
                <a:solidFill>
                  <a:srgbClr val="000000"/>
                </a:solidFill>
                <a:latin typeface="黑体" charset="0"/>
                <a:ea typeface="黑体" charset="0"/>
                <a:cs typeface="黑体" charset="0"/>
              </a:rPr>
              <a:t>测试达到</a:t>
            </a:r>
            <a:r>
              <a:rPr lang="zh-CN" altLang="en-US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世界最好结果</a:t>
            </a:r>
            <a:endParaRPr lang="en-US" altLang="zh-CN" sz="2400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2400" dirty="0">
                <a:latin typeface="黑体" charset="0"/>
                <a:ea typeface="黑体" charset="0"/>
                <a:cs typeface="黑体" charset="0"/>
              </a:rPr>
              <a:t>全网相似图像搜索：</a:t>
            </a:r>
            <a:r>
              <a:rPr lang="zh-CN" altLang="en-US" sz="2400" dirty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效果显著超谷</a:t>
            </a:r>
            <a:r>
              <a:rPr lang="zh-CN" altLang="en-US" sz="2400" dirty="0" smtClean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歌同类产品</a:t>
            </a:r>
            <a:endParaRPr lang="en-US" altLang="zh-CN" sz="2400" dirty="0">
              <a:solidFill>
                <a:srgbClr val="000000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2400" dirty="0">
                <a:latin typeface="黑体" charset="0"/>
                <a:ea typeface="黑体" charset="0"/>
                <a:cs typeface="黑体" charset="0"/>
              </a:rPr>
              <a:t>全流量上线广告</a:t>
            </a:r>
            <a:r>
              <a:rPr lang="en-US" altLang="zh-CN" sz="2400" dirty="0">
                <a:latin typeface="黑体" charset="0"/>
                <a:ea typeface="黑体" charset="0"/>
                <a:cs typeface="黑体" charset="0"/>
              </a:rPr>
              <a:t>CTR</a:t>
            </a:r>
            <a:r>
              <a:rPr lang="zh-CN" altLang="en-US" sz="2400" dirty="0">
                <a:latin typeface="黑体" charset="0"/>
                <a:ea typeface="黑体" charset="0"/>
                <a:cs typeface="黑体" charset="0"/>
              </a:rPr>
              <a:t>预估</a:t>
            </a:r>
            <a:r>
              <a:rPr lang="en-US" altLang="zh-CN" sz="2400" dirty="0">
                <a:latin typeface="黑体" charset="0"/>
                <a:ea typeface="黑体" charset="0"/>
                <a:cs typeface="黑体" charset="0"/>
              </a:rPr>
              <a:t>,</a:t>
            </a:r>
            <a:r>
              <a:rPr lang="zh-CN" altLang="en-US" sz="2400" dirty="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显著提升广告点击率</a:t>
            </a:r>
            <a:endParaRPr lang="en-US" altLang="zh-CN" sz="2400" dirty="0">
              <a:solidFill>
                <a:srgbClr val="FF0000"/>
              </a:solidFill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742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 dirty="0">
                <a:latin typeface="黑体" charset="0"/>
                <a:ea typeface="黑体" charset="0"/>
                <a:cs typeface="黑体" charset="0"/>
              </a:rPr>
              <a:t>百度用于图像识别的深度模型</a:t>
            </a:r>
            <a:endParaRPr lang="en-US" sz="3600" dirty="0">
              <a:latin typeface="Gill Sans" charset="0"/>
            </a:endParaRPr>
          </a:p>
        </p:txBody>
      </p:sp>
      <p:sp>
        <p:nvSpPr>
          <p:cNvPr id="34818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381000" y="485775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6109198-4D95-4640-AF53-7B111D82F636}" type="datetime1">
              <a:rPr kumimoji="1" lang="en-US" sz="1300"/>
              <a:pPr eaLnBrk="1" hangingPunct="1"/>
              <a:t>10/14/13</a:t>
            </a:fld>
            <a:endParaRPr kumimoji="1" lang="en-US" sz="1300"/>
          </a:p>
        </p:txBody>
      </p:sp>
      <p:sp>
        <p:nvSpPr>
          <p:cNvPr id="34819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248400" y="4857750"/>
            <a:ext cx="2743200" cy="1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260CA69-E823-1241-AEE4-6219CBAFC164}" type="slidenum">
              <a:rPr kumimoji="1" lang="en-US" sz="1400"/>
              <a:pPr eaLnBrk="1" hangingPunct="1"/>
              <a:t>22</a:t>
            </a:fld>
            <a:endParaRPr kumimoji="1" lang="en-US" sz="1400"/>
          </a:p>
        </p:txBody>
      </p:sp>
      <p:pic>
        <p:nvPicPr>
          <p:cNvPr id="34820" name="Picture 6" descr="fig_CD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276350"/>
            <a:ext cx="8342313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289359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 descr="iPhone 屏幕截图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6463" y="987425"/>
            <a:ext cx="1214437" cy="182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025" y="987425"/>
            <a:ext cx="11525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2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04025" y="2932113"/>
            <a:ext cx="118745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 descr="0708020271628734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6463" y="3003550"/>
            <a:ext cx="1220787" cy="1924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15" name="Diagram 14"/>
          <p:cNvGraphicFramePr/>
          <p:nvPr/>
        </p:nvGraphicFramePr>
        <p:xfrm>
          <a:off x="899592" y="843558"/>
          <a:ext cx="4392488" cy="4064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 bwMode="auto">
          <a:xfrm>
            <a:off x="142875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 dirty="0" smtClean="0">
                <a:latin typeface="黑体" charset="0"/>
                <a:ea typeface="黑体" charset="0"/>
                <a:cs typeface="黑体" charset="0"/>
              </a:rPr>
              <a:t>百度</a:t>
            </a:r>
            <a:r>
              <a:rPr lang="en-US" sz="3600" dirty="0" smtClean="0">
                <a:latin typeface="黑体" charset="0"/>
                <a:ea typeface="黑体" charset="0"/>
                <a:cs typeface="黑体" charset="0"/>
              </a:rPr>
              <a:t>语音</a:t>
            </a:r>
            <a:r>
              <a:rPr lang="zh-CN" altLang="en-US" sz="3600" dirty="0" smtClean="0">
                <a:latin typeface="黑体" charset="0"/>
                <a:ea typeface="黑体" charset="0"/>
                <a:cs typeface="黑体" charset="0"/>
              </a:rPr>
              <a:t>技术产品线</a:t>
            </a:r>
            <a:endParaRPr lang="en-US" sz="3600" dirty="0"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 bwMode="auto">
          <a:xfrm>
            <a:off x="142875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黑体" charset="0"/>
                <a:ea typeface="黑体" charset="0"/>
                <a:cs typeface="黑体" charset="0"/>
              </a:rPr>
              <a:t>百度移动搜索</a:t>
            </a:r>
            <a:r>
              <a:rPr lang="en-US" altLang="zh-CN" dirty="0">
                <a:latin typeface="黑体" charset="0"/>
                <a:ea typeface="黑体" charset="0"/>
                <a:cs typeface="黑体" charset="0"/>
              </a:rPr>
              <a:t>-</a:t>
            </a:r>
            <a:r>
              <a:rPr lang="en-US" dirty="0">
                <a:latin typeface="黑体" charset="0"/>
                <a:ea typeface="黑体" charset="0"/>
                <a:cs typeface="黑体" charset="0"/>
              </a:rPr>
              <a:t>语音搜索</a:t>
            </a:r>
          </a:p>
        </p:txBody>
      </p:sp>
      <p:pic>
        <p:nvPicPr>
          <p:cNvPr id="36866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1214438"/>
            <a:ext cx="4154488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Box 4"/>
          <p:cNvSpPr txBox="1">
            <a:spLocks noChangeArrowheads="1"/>
          </p:cNvSpPr>
          <p:nvPr/>
        </p:nvSpPr>
        <p:spPr bwMode="auto">
          <a:xfrm>
            <a:off x="179388" y="2000250"/>
            <a:ext cx="2447925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75" tIns="36987" rIns="73975" bIns="3698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n"/>
            </a:pPr>
            <a:r>
              <a:rPr lang="en-US" altLang="zh-CN" sz="1600" b="1">
                <a:latin typeface="微软雅黑" charset="0"/>
                <a:cs typeface="微软雅黑" charset="0"/>
              </a:rPr>
              <a:t> </a:t>
            </a:r>
            <a:r>
              <a:rPr lang="zh-CN" altLang="en-US" sz="1600">
                <a:latin typeface="黑体" charset="0"/>
                <a:ea typeface="黑体" charset="0"/>
                <a:cs typeface="黑体" charset="0"/>
              </a:rPr>
              <a:t>中国第一个完全自主开发的中文语音搜索产品</a:t>
            </a:r>
            <a:endParaRPr lang="en-US" altLang="zh-CN" sz="160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r>
              <a:rPr lang="en-US" altLang="zh-CN" sz="1600"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sz="1600">
                <a:latin typeface="黑体" charset="0"/>
                <a:ea typeface="黑体" charset="0"/>
                <a:cs typeface="黑体" charset="0"/>
              </a:rPr>
              <a:t>世界最好的中文语音搜索识别率</a:t>
            </a:r>
            <a:endParaRPr lang="en-US" altLang="zh-CN" sz="160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r>
              <a:rPr lang="en-US" altLang="zh-CN" sz="1600">
                <a:latin typeface="黑体" charset="0"/>
                <a:ea typeface="黑体" charset="0"/>
                <a:cs typeface="黑体" charset="0"/>
              </a:rPr>
              <a:t> 2012</a:t>
            </a:r>
            <a:r>
              <a:rPr lang="zh-CN" altLang="en-US" sz="1600">
                <a:latin typeface="黑体" charset="0"/>
                <a:ea typeface="黑体" charset="0"/>
                <a:cs typeface="黑体" charset="0"/>
              </a:rPr>
              <a:t>年底，</a:t>
            </a:r>
            <a:r>
              <a:rPr lang="zh-CN" altLang="en-US" sz="16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语音搜索流量占移动搜索达</a:t>
            </a:r>
            <a:r>
              <a:rPr lang="en-US" altLang="zh-CN" sz="1600">
                <a:solidFill>
                  <a:srgbClr val="FF0000"/>
                </a:solidFill>
                <a:latin typeface="黑体" charset="0"/>
                <a:ea typeface="黑体" charset="0"/>
                <a:cs typeface="黑体" charset="0"/>
              </a:rPr>
              <a:t>10%</a:t>
            </a:r>
          </a:p>
        </p:txBody>
      </p:sp>
      <p:pic>
        <p:nvPicPr>
          <p:cNvPr id="36868" name="Picture 5" descr="iPhone 屏幕截图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1244600"/>
            <a:ext cx="195262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9" name="TextBox 5"/>
          <p:cNvSpPr txBox="1">
            <a:spLocks noChangeArrowheads="1"/>
          </p:cNvSpPr>
          <p:nvPr/>
        </p:nvSpPr>
        <p:spPr bwMode="auto">
          <a:xfrm>
            <a:off x="3071813" y="4429125"/>
            <a:ext cx="40719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http://shouji.baidu.com/baidusearch/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9" name="图表 19"/>
          <p:cNvGraphicFramePr>
            <a:graphicFrameLocks/>
          </p:cNvGraphicFramePr>
          <p:nvPr/>
        </p:nvGraphicFramePr>
        <p:xfrm>
          <a:off x="142875" y="1473200"/>
          <a:ext cx="4416425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5" r:id="rId4" imgW="4419983" imgH="2469094" progId="Excel.Chart.8">
                  <p:embed/>
                </p:oleObj>
              </mc:Choice>
              <mc:Fallback>
                <p:oleObj r:id="rId4" imgW="4419983" imgH="2469094" progId="Excel.Chart.8">
                  <p:embed/>
                  <p:pic>
                    <p:nvPicPr>
                      <p:cNvPr id="0" name="图表 19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875" y="1473200"/>
                        <a:ext cx="4416425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90" name="图表 3"/>
          <p:cNvGraphicFramePr>
            <a:graphicFrameLocks/>
          </p:cNvGraphicFramePr>
          <p:nvPr/>
        </p:nvGraphicFramePr>
        <p:xfrm>
          <a:off x="4752975" y="1473200"/>
          <a:ext cx="4176713" cy="247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76" r:id="rId6" imgW="4176122" imgH="2469094" progId="Excel.Chart.8">
                  <p:embed/>
                </p:oleObj>
              </mc:Choice>
              <mc:Fallback>
                <p:oleObj r:id="rId6" imgW="4176122" imgH="2469094" progId="Excel.Chart.8">
                  <p:embed/>
                  <p:pic>
                    <p:nvPicPr>
                      <p:cNvPr id="0" name="图表 3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1473200"/>
                        <a:ext cx="4176713" cy="247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1" name="TextBox 5"/>
          <p:cNvSpPr txBox="1">
            <a:spLocks noChangeArrowheads="1"/>
          </p:cNvSpPr>
          <p:nvPr/>
        </p:nvSpPr>
        <p:spPr bwMode="auto">
          <a:xfrm>
            <a:off x="935038" y="1203325"/>
            <a:ext cx="2808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altLang="en-US" sz="1800">
                <a:latin typeface="黑体" charset="0"/>
                <a:ea typeface="黑体" charset="0"/>
                <a:cs typeface="黑体" charset="0"/>
              </a:rPr>
              <a:t>语音搜索识别准确率</a:t>
            </a:r>
          </a:p>
        </p:txBody>
      </p:sp>
      <p:sp>
        <p:nvSpPr>
          <p:cNvPr id="37892" name="TextBox 7"/>
          <p:cNvSpPr txBox="1">
            <a:spLocks noChangeArrowheads="1"/>
          </p:cNvSpPr>
          <p:nvPr/>
        </p:nvSpPr>
        <p:spPr bwMode="auto">
          <a:xfrm>
            <a:off x="5113338" y="1203325"/>
            <a:ext cx="28082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altLang="en-US" sz="1800">
                <a:latin typeface="黑体" charset="0"/>
                <a:ea typeface="黑体" charset="0"/>
                <a:cs typeface="黑体" charset="0"/>
              </a:rPr>
              <a:t>语音搜索</a:t>
            </a:r>
            <a:r>
              <a:rPr lang="en-US" altLang="zh-CN" sz="1800">
                <a:latin typeface="黑体" charset="0"/>
                <a:ea typeface="黑体" charset="0"/>
                <a:cs typeface="黑体" charset="0"/>
              </a:rPr>
              <a:t>2G</a:t>
            </a:r>
            <a:r>
              <a:rPr lang="zh-CN" altLang="en-US" sz="1800">
                <a:latin typeface="黑体" charset="0"/>
                <a:ea typeface="黑体" charset="0"/>
                <a:cs typeface="黑体" charset="0"/>
              </a:rPr>
              <a:t>网络响应时间</a:t>
            </a:r>
          </a:p>
        </p:txBody>
      </p:sp>
      <p:sp>
        <p:nvSpPr>
          <p:cNvPr id="37893" name="Title 1"/>
          <p:cNvSpPr>
            <a:spLocks noGrp="1"/>
          </p:cNvSpPr>
          <p:nvPr>
            <p:ph type="title"/>
          </p:nvPr>
        </p:nvSpPr>
        <p:spPr bwMode="auto">
          <a:xfrm>
            <a:off x="0" y="14287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600"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中文语音搜索识别准确率</a:t>
            </a:r>
            <a:endParaRPr lang="en-US" sz="360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37894" name="TextBox 3"/>
          <p:cNvSpPr txBox="1">
            <a:spLocks noChangeArrowheads="1"/>
          </p:cNvSpPr>
          <p:nvPr/>
        </p:nvSpPr>
        <p:spPr bwMode="auto">
          <a:xfrm>
            <a:off x="142875" y="4227513"/>
            <a:ext cx="9001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altLang="zh-CN" sz="2000"/>
              <a:t>For mobile search, the proportion of voice queries </a:t>
            </a:r>
          </a:p>
          <a:p>
            <a:pPr algn="ctr" eaLnBrk="1" hangingPunct="1"/>
            <a:r>
              <a:rPr lang="en-US" altLang="zh-CN" sz="2000"/>
              <a:t>has grown from </a:t>
            </a:r>
            <a:r>
              <a:rPr lang="en-US" altLang="zh-CN" sz="2000">
                <a:solidFill>
                  <a:srgbClr val="FF0000"/>
                </a:solidFill>
              </a:rPr>
              <a:t>1%</a:t>
            </a:r>
            <a:r>
              <a:rPr lang="en-US" altLang="zh-CN" sz="2000"/>
              <a:t> to </a:t>
            </a:r>
            <a:r>
              <a:rPr lang="en-US" altLang="zh-CN" sz="2000">
                <a:solidFill>
                  <a:srgbClr val="FF0000"/>
                </a:solidFill>
              </a:rPr>
              <a:t>10 %</a:t>
            </a:r>
            <a:r>
              <a:rPr lang="en-US" altLang="zh-CN" sz="2000"/>
              <a:t> in 2012. </a:t>
            </a:r>
            <a:endParaRPr lang="en-US" sz="200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地图语音搜索</a:t>
            </a:r>
          </a:p>
        </p:txBody>
      </p:sp>
      <p:pic>
        <p:nvPicPr>
          <p:cNvPr id="2560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29188" y="1000125"/>
            <a:ext cx="2438400" cy="3240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939" name="TextBox 3"/>
          <p:cNvSpPr txBox="1">
            <a:spLocks noChangeArrowheads="1"/>
          </p:cNvSpPr>
          <p:nvPr/>
        </p:nvSpPr>
        <p:spPr bwMode="auto">
          <a:xfrm>
            <a:off x="3143250" y="4500563"/>
            <a:ext cx="3143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http://shouji.baidu.com/map/</a:t>
            </a:r>
            <a:endParaRPr lang="zh-CN" altLang="en-US" sz="1800"/>
          </a:p>
        </p:txBody>
      </p:sp>
      <p:pic>
        <p:nvPicPr>
          <p:cNvPr id="25604" name="Picture 4" descr="iPhone 屏幕截图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00188" y="1000125"/>
            <a:ext cx="2500312" cy="321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charset="0"/>
                <a:ea typeface="黑体" charset="0"/>
                <a:cs typeface="黑体" charset="0"/>
              </a:rPr>
              <a:t>移动语音输入法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40962" name="TextBox 3"/>
          <p:cNvSpPr txBox="1">
            <a:spLocks noChangeArrowheads="1"/>
          </p:cNvSpPr>
          <p:nvPr/>
        </p:nvSpPr>
        <p:spPr bwMode="auto">
          <a:xfrm>
            <a:off x="468313" y="1492250"/>
            <a:ext cx="6156325" cy="229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75" tIns="36987" rIns="73975" bIns="3698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n"/>
            </a:pPr>
            <a:r>
              <a:rPr lang="en-US" altLang="zh-CN" sz="1600" b="1">
                <a:latin typeface="微软雅黑" charset="0"/>
                <a:cs typeface="微软雅黑" charset="0"/>
              </a:rPr>
              <a:t> </a:t>
            </a:r>
            <a:r>
              <a:rPr lang="zh-CN" altLang="en-US" sz="1600" b="1">
                <a:latin typeface="黑体" charset="0"/>
                <a:ea typeface="黑体" charset="0"/>
                <a:cs typeface="黑体" charset="0"/>
              </a:rPr>
              <a:t>中国互联网企业唯一自主开发的语音输入法产品</a:t>
            </a:r>
            <a:endParaRPr lang="en-US" altLang="zh-CN" sz="1600" b="1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 b="1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r>
              <a:rPr lang="en-US" altLang="zh-CN" sz="1600" b="1"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sz="1600" b="1">
                <a:latin typeface="黑体" charset="0"/>
                <a:ea typeface="黑体" charset="0"/>
                <a:cs typeface="黑体" charset="0"/>
              </a:rPr>
              <a:t>识别率大大超过苹果</a:t>
            </a:r>
            <a:r>
              <a:rPr lang="en-US" altLang="zh-CN" sz="1600" b="1">
                <a:latin typeface="黑体" charset="0"/>
                <a:ea typeface="黑体" charset="0"/>
                <a:cs typeface="黑体" charset="0"/>
              </a:rPr>
              <a:t>Siri</a:t>
            </a:r>
          </a:p>
          <a:p>
            <a:pPr eaLnBrk="1" hangingPunct="1">
              <a:buFont typeface="Wingdings" charset="0"/>
              <a:buChar char="n"/>
            </a:pPr>
            <a:endParaRPr lang="en-US" altLang="zh-CN" sz="1600" b="1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r>
              <a:rPr lang="en-US" altLang="zh-CN" sz="1600" b="1"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sz="1600" b="1">
                <a:latin typeface="黑体" charset="0"/>
                <a:ea typeface="黑体" charset="0"/>
                <a:cs typeface="黑体" charset="0"/>
              </a:rPr>
              <a:t>获得用户广泛好评</a:t>
            </a:r>
            <a:endParaRPr lang="en-US" altLang="zh-CN" sz="1600" b="1"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 b="1">
              <a:latin typeface="微软雅黑" charset="0"/>
              <a:cs typeface="微软雅黑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 b="1">
              <a:latin typeface="微软雅黑" charset="0"/>
              <a:cs typeface="微软雅黑" charset="0"/>
            </a:endParaRPr>
          </a:p>
          <a:p>
            <a:pPr eaLnBrk="1" hangingPunct="1"/>
            <a:endParaRPr lang="en-US" altLang="zh-CN" sz="1600" b="1">
              <a:latin typeface="微软雅黑" charset="0"/>
              <a:cs typeface="微软雅黑" charset="0"/>
            </a:endParaRPr>
          </a:p>
          <a:p>
            <a:pPr eaLnBrk="1" hangingPunct="1">
              <a:buFont typeface="Wingdings" charset="0"/>
              <a:buChar char="n"/>
            </a:pPr>
            <a:endParaRPr lang="en-US" altLang="zh-CN" sz="1600" b="1">
              <a:latin typeface="微软雅黑" charset="0"/>
              <a:cs typeface="微软雅黑" charset="0"/>
            </a:endParaRPr>
          </a:p>
        </p:txBody>
      </p:sp>
      <p:pic>
        <p:nvPicPr>
          <p:cNvPr id="40963" name="Picture 5" descr="http://r6.mo.baidu.com/upload/imags/2012/06/28/i7p83qkq6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0" y="2336800"/>
            <a:ext cx="3497263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/>
          <p:cNvSpPr/>
          <p:nvPr/>
        </p:nvSpPr>
        <p:spPr>
          <a:xfrm>
            <a:off x="5122863" y="2143125"/>
            <a:ext cx="928687" cy="7143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40965" name="TextBox 7"/>
          <p:cNvSpPr txBox="1">
            <a:spLocks noChangeArrowheads="1"/>
          </p:cNvSpPr>
          <p:nvPr/>
        </p:nvSpPr>
        <p:spPr bwMode="auto">
          <a:xfrm>
            <a:off x="571500" y="4143375"/>
            <a:ext cx="39290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http://shouji.baidu.com/input/</a:t>
            </a:r>
            <a:endParaRPr lang="zh-CN" altLang="en-US" sz="18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017588"/>
            <a:ext cx="2160588" cy="286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925" y="1017588"/>
            <a:ext cx="21605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017588"/>
            <a:ext cx="21605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975" y="1017588"/>
            <a:ext cx="2160588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TextBox 7"/>
          <p:cNvSpPr txBox="1">
            <a:spLocks noChangeArrowheads="1"/>
          </p:cNvSpPr>
          <p:nvPr/>
        </p:nvSpPr>
        <p:spPr bwMode="auto">
          <a:xfrm>
            <a:off x="287338" y="3987800"/>
            <a:ext cx="158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800" b="1"/>
              <a:t>短信输入</a:t>
            </a:r>
          </a:p>
        </p:txBody>
      </p:sp>
      <p:sp>
        <p:nvSpPr>
          <p:cNvPr id="41990" name="TextBox 8"/>
          <p:cNvSpPr txBox="1">
            <a:spLocks noChangeArrowheads="1"/>
          </p:cNvSpPr>
          <p:nvPr/>
        </p:nvSpPr>
        <p:spPr bwMode="auto">
          <a:xfrm>
            <a:off x="2663825" y="3981450"/>
            <a:ext cx="158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800" b="1"/>
              <a:t>微博输入</a:t>
            </a:r>
          </a:p>
        </p:txBody>
      </p:sp>
      <p:sp>
        <p:nvSpPr>
          <p:cNvPr id="41991" name="TextBox 9"/>
          <p:cNvSpPr txBox="1">
            <a:spLocks noChangeArrowheads="1"/>
          </p:cNvSpPr>
          <p:nvPr/>
        </p:nvSpPr>
        <p:spPr bwMode="auto">
          <a:xfrm>
            <a:off x="4967288" y="3987800"/>
            <a:ext cx="1584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800" b="1"/>
              <a:t>古诗输入</a:t>
            </a:r>
          </a:p>
        </p:txBody>
      </p:sp>
      <p:sp>
        <p:nvSpPr>
          <p:cNvPr id="41992" name="TextBox 10"/>
          <p:cNvSpPr txBox="1">
            <a:spLocks noChangeArrowheads="1"/>
          </p:cNvSpPr>
          <p:nvPr/>
        </p:nvSpPr>
        <p:spPr bwMode="auto">
          <a:xfrm>
            <a:off x="6911975" y="3987800"/>
            <a:ext cx="2016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800" b="1"/>
              <a:t>新闻输入</a:t>
            </a:r>
          </a:p>
        </p:txBody>
      </p:sp>
      <p:sp>
        <p:nvSpPr>
          <p:cNvPr id="41993" name="Title 1"/>
          <p:cNvSpPr>
            <a:spLocks noGrp="1"/>
          </p:cNvSpPr>
          <p:nvPr>
            <p:ph type="title"/>
          </p:nvPr>
        </p:nvSpPr>
        <p:spPr bwMode="auto">
          <a:xfrm>
            <a:off x="71438" y="71438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适合多种应用的高精度语音输入</a:t>
            </a:r>
            <a:endParaRPr lang="en-US" sz="3600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41994" name="TextBox 12"/>
          <p:cNvSpPr txBox="1">
            <a:spLocks noChangeArrowheads="1"/>
          </p:cNvSpPr>
          <p:nvPr/>
        </p:nvSpPr>
        <p:spPr bwMode="auto">
          <a:xfrm>
            <a:off x="2857500" y="4643438"/>
            <a:ext cx="39290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sz="1800"/>
              <a:t>http://shouji.baidu.com/input/</a:t>
            </a:r>
            <a:endParaRPr lang="zh-CN" altLang="en-US" sz="180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229600" cy="583406"/>
          </a:xfrm>
        </p:spPr>
        <p:txBody>
          <a:bodyPr/>
          <a:lstStyle/>
          <a:p>
            <a:pPr algn="l"/>
            <a:r>
              <a:rPr lang="en-US" sz="3600" dirty="0" smtClean="0">
                <a:latin typeface="黑体"/>
                <a:ea typeface="黑体"/>
                <a:cs typeface="黑体"/>
              </a:rPr>
              <a:t>百度最高奖2013</a:t>
            </a:r>
            <a:endParaRPr lang="en-US" sz="3600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Picture 3" descr="fcfaaf51f3deb48f98a2e936f11f3a292cf5780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059582"/>
            <a:ext cx="4968552" cy="372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11935"/>
      </p:ext>
    </p:extLst>
  </p:cSld>
  <p:clrMapOvr>
    <a:masterClrMapping/>
  </p:clrMapOvr>
  <p:transition xmlns:p14="http://schemas.microsoft.com/office/powerpoint/2010/main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 bwMode="auto">
          <a:xfrm>
            <a:off x="214313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charset="0"/>
                <a:ea typeface="黑体" charset="0"/>
                <a:cs typeface="黑体" charset="0"/>
              </a:rPr>
              <a:t>百度希望学术界解决的</a:t>
            </a:r>
            <a:r>
              <a:rPr lang="en-US" altLang="zh-CN">
                <a:latin typeface="黑体" charset="0"/>
                <a:ea typeface="黑体" charset="0"/>
                <a:cs typeface="黑体" charset="0"/>
              </a:rPr>
              <a:t>9</a:t>
            </a:r>
            <a:r>
              <a:rPr lang="zh-CN" altLang="en-US">
                <a:latin typeface="黑体" charset="0"/>
                <a:ea typeface="黑体" charset="0"/>
                <a:cs typeface="黑体" charset="0"/>
              </a:rPr>
              <a:t>个难题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6386" name="TextBox 2"/>
          <p:cNvSpPr txBox="1">
            <a:spLocks noChangeArrowheads="1"/>
          </p:cNvSpPr>
          <p:nvPr/>
        </p:nvSpPr>
        <p:spPr bwMode="auto">
          <a:xfrm>
            <a:off x="928688" y="2214563"/>
            <a:ext cx="7497762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73975" tIns="36987" rIns="73975" bIns="36987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TW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2012</a:t>
            </a: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年</a:t>
            </a:r>
            <a:r>
              <a:rPr lang="en-US" altLang="zh-CN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8</a:t>
            </a:r>
            <a:r>
              <a:rPr lang="zh-TW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月</a:t>
            </a:r>
            <a:r>
              <a:rPr lang="en-US" altLang="zh-TW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13</a:t>
            </a:r>
            <a:r>
              <a:rPr lang="zh-TW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日，百度</a:t>
            </a:r>
            <a:r>
              <a:rPr lang="en-US" altLang="zh-TW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CEO</a:t>
            </a:r>
            <a:r>
              <a:rPr lang="zh-TW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李彦宏在</a:t>
            </a: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国际数据挖掘会议</a:t>
            </a:r>
            <a:r>
              <a:rPr lang="en-US" altLang="zh-CN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ACM KDD</a:t>
            </a:r>
            <a:r>
              <a:rPr lang="zh-TW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上发表演讲</a:t>
            </a: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，提出</a:t>
            </a:r>
            <a:r>
              <a:rPr lang="en-US" altLang="zh-CN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9</a:t>
            </a: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个希望学术界帮助解决的技术难题，其中前三项是：</a:t>
            </a:r>
            <a:endParaRPr lang="en-US" altLang="zh-CN" sz="2000">
              <a:solidFill>
                <a:srgbClr val="0D0D0D"/>
              </a:solidFill>
              <a:latin typeface="黑体" charset="0"/>
              <a:ea typeface="黑体" charset="0"/>
              <a:cs typeface="黑体" charset="0"/>
            </a:endParaRPr>
          </a:p>
          <a:p>
            <a:pPr eaLnBrk="1" hangingPunct="1"/>
            <a:endParaRPr lang="en-US" altLang="zh-CN" sz="2000">
              <a:solidFill>
                <a:srgbClr val="0D0D0D"/>
              </a:solidFill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Calibri" charset="0"/>
              <a:buAutoNum type="arabicPeriod"/>
            </a:pP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自然图片</a:t>
            </a:r>
            <a:r>
              <a:rPr lang="en-US" altLang="zh-CN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OCR</a:t>
            </a:r>
          </a:p>
          <a:p>
            <a:pPr eaLnBrk="1" hangingPunct="1">
              <a:buFont typeface="Calibri" charset="0"/>
              <a:buAutoNum type="arabicPeriod"/>
            </a:pP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语音识别和理解</a:t>
            </a:r>
            <a:endParaRPr lang="en-US" altLang="zh-CN" sz="2000">
              <a:solidFill>
                <a:srgbClr val="0D0D0D"/>
              </a:solidFill>
              <a:latin typeface="黑体" charset="0"/>
              <a:ea typeface="黑体" charset="0"/>
              <a:cs typeface="黑体" charset="0"/>
            </a:endParaRPr>
          </a:p>
          <a:p>
            <a:pPr eaLnBrk="1" hangingPunct="1">
              <a:buFont typeface="Calibri" charset="0"/>
              <a:buAutoNum type="arabicPeriod"/>
            </a:pPr>
            <a:r>
              <a:rPr lang="zh-CN" altLang="en-US" sz="2000">
                <a:solidFill>
                  <a:srgbClr val="0D0D0D"/>
                </a:solidFill>
                <a:latin typeface="黑体" charset="0"/>
                <a:ea typeface="黑体" charset="0"/>
                <a:cs typeface="黑体" charset="0"/>
              </a:rPr>
              <a:t>图像搜索</a:t>
            </a:r>
            <a:endParaRPr lang="en-US" sz="2000">
              <a:solidFill>
                <a:srgbClr val="0D0D0D"/>
              </a:solidFill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6387" name="Picture 2" descr="KDD 2012 Bann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071563"/>
            <a:ext cx="8001000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9"/>
          <p:cNvGrpSpPr/>
          <p:nvPr/>
        </p:nvGrpSpPr>
        <p:grpSpPr>
          <a:xfrm>
            <a:off x="6659563" y="1492250"/>
            <a:ext cx="2366962" cy="2957513"/>
            <a:chOff x="10327860" y="2232979"/>
            <a:chExt cx="4570479" cy="4566025"/>
          </a:xfrm>
          <a:effectLst>
            <a:outerShdw blurRad="50800" dist="38100" algn="l" rotWithShape="0">
              <a:prstClr val="black">
                <a:alpha val="40000"/>
              </a:prstClr>
            </a:outerShdw>
          </a:effectLst>
        </p:grpSpPr>
        <p:pic>
          <p:nvPicPr>
            <p:cNvPr id="44042" name="Picture 3" descr="E:\projects\OCR\code\color_binarization\sourceimage\3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82115" y="4428778"/>
              <a:ext cx="1655762" cy="2366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3" name="Picture 4" descr="E:\projects\OCR\code\color_binarization\sourceimage\11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61835" y="4428779"/>
              <a:ext cx="2376264" cy="2324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044" name="矩形 5"/>
            <p:cNvSpPr>
              <a:spLocks noChangeArrowheads="1"/>
            </p:cNvSpPr>
            <p:nvPr/>
          </p:nvSpPr>
          <p:spPr bwMode="auto">
            <a:xfrm>
              <a:off x="11513963" y="6228979"/>
              <a:ext cx="1694163" cy="570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>
                  <a:latin typeface="微软雅黑" charset="0"/>
                  <a:ea typeface="微软雅黑" charset="0"/>
                  <a:cs typeface="宋体" charset="0"/>
                </a:rPr>
                <a:t>广告类</a:t>
              </a:r>
              <a:endParaRPr lang="zh-CN" altLang="en-US" b="1">
                <a:ea typeface="微软雅黑" charset="0"/>
                <a:cs typeface="宋体" charset="0"/>
              </a:endParaRPr>
            </a:p>
          </p:txBody>
        </p:sp>
        <p:sp>
          <p:nvSpPr>
            <p:cNvPr id="13" name="矩形 6"/>
            <p:cNvSpPr>
              <a:spLocks noChangeArrowheads="1"/>
            </p:cNvSpPr>
            <p:nvPr/>
          </p:nvSpPr>
          <p:spPr bwMode="auto">
            <a:xfrm>
              <a:off x="11995426" y="4428984"/>
              <a:ext cx="2902913" cy="5220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sz="1600" b="1">
                  <a:solidFill>
                    <a:srgbClr val="F2F2F2"/>
                  </a:solidFill>
                  <a:latin typeface="微软雅黑" charset="0"/>
                  <a:ea typeface="微软雅黑" charset="0"/>
                  <a:cs typeface="宋体" charset="0"/>
                </a:rPr>
                <a:t>文字色情类</a:t>
              </a:r>
              <a:endParaRPr lang="zh-CN" altLang="en-US" sz="1600" b="1">
                <a:solidFill>
                  <a:srgbClr val="F2F2F2"/>
                </a:solidFill>
                <a:ea typeface="微软雅黑" charset="0"/>
                <a:cs typeface="宋体" charset="0"/>
              </a:endParaRPr>
            </a:p>
          </p:txBody>
        </p:sp>
        <p:pic>
          <p:nvPicPr>
            <p:cNvPr id="44046" name="Picture 2" descr="E:\projects\贴吧\data\第三批\SPAM-政治类\cdbf6c81800a19d84e510b8733fa828ba71e46e6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27860" y="2232979"/>
              <a:ext cx="4176464" cy="2123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矩形 8"/>
            <p:cNvSpPr>
              <a:spLocks noChangeArrowheads="1"/>
            </p:cNvSpPr>
            <p:nvPr/>
          </p:nvSpPr>
          <p:spPr bwMode="auto">
            <a:xfrm>
              <a:off x="12415382" y="3637345"/>
              <a:ext cx="2124309" cy="568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 b="1">
                  <a:solidFill>
                    <a:srgbClr val="F2F2F2"/>
                  </a:solidFill>
                  <a:latin typeface="微软雅黑" charset="0"/>
                  <a:ea typeface="微软雅黑" charset="0"/>
                  <a:cs typeface="宋体" charset="0"/>
                </a:rPr>
                <a:t>政治类</a:t>
              </a:r>
              <a:endParaRPr lang="zh-CN" altLang="en-US" b="1">
                <a:solidFill>
                  <a:srgbClr val="F2F2F2"/>
                </a:solidFill>
                <a:ea typeface="微软雅黑" charset="0"/>
                <a:cs typeface="宋体" charset="0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600825" y="1130300"/>
            <a:ext cx="1397000" cy="3286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51417" tIns="25708" rIns="51417" bIns="2570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Ø"/>
              <a:defRPr/>
            </a:pPr>
            <a:r>
              <a:rPr lang="zh-CN" altLang="en-US" sz="1800" smtClean="0">
                <a:latin typeface="微软雅黑" charset="0"/>
                <a:cs typeface="微软雅黑" charset="0"/>
              </a:rPr>
              <a:t>反作弊</a:t>
            </a:r>
            <a:endParaRPr lang="en-US" sz="1800" smtClean="0">
              <a:latin typeface="微软雅黑" charset="0"/>
              <a:cs typeface="微软雅黑" charset="0"/>
            </a:endParaRPr>
          </a:p>
        </p:txBody>
      </p:sp>
      <p:pic>
        <p:nvPicPr>
          <p:cNvPr id="22" name="Picture 21" descr="rom-img10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30463" y="1524000"/>
            <a:ext cx="1700212" cy="263207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2389188" y="1149350"/>
            <a:ext cx="1700212" cy="3286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51417" tIns="25708" rIns="51417" bIns="2570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Ø"/>
              <a:defRPr/>
            </a:pPr>
            <a:r>
              <a:rPr lang="zh-CN" altLang="en-US" sz="1800" smtClean="0">
                <a:latin typeface="微软雅黑" charset="0"/>
                <a:cs typeface="微软雅黑" charset="0"/>
              </a:rPr>
              <a:t>点滴搜索</a:t>
            </a:r>
            <a:endParaRPr lang="en-US" sz="1800" smtClean="0">
              <a:latin typeface="微软雅黑" charset="0"/>
              <a:cs typeface="微软雅黑" charset="0"/>
            </a:endParaRPr>
          </a:p>
        </p:txBody>
      </p:sp>
      <p:pic>
        <p:nvPicPr>
          <p:cNvPr id="24" name="Picture 2" descr="E:\projects\OCR\ocr效果截图\ocr效果截图\IMG_196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65125" y="1563688"/>
            <a:ext cx="1754188" cy="263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323850" y="1149350"/>
            <a:ext cx="1700213" cy="3286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51417" tIns="25708" rIns="51417" bIns="2570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Ø"/>
              <a:defRPr/>
            </a:pPr>
            <a:r>
              <a:rPr lang="zh-CN" altLang="en-US" sz="1800" smtClean="0">
                <a:latin typeface="微软雅黑" charset="0"/>
                <a:cs typeface="微软雅黑" charset="0"/>
              </a:rPr>
              <a:t>拍照文字识别</a:t>
            </a:r>
            <a:endParaRPr lang="en-US" sz="1800" smtClean="0">
              <a:latin typeface="微软雅黑" charset="0"/>
              <a:cs typeface="微软雅黑" charset="0"/>
            </a:endParaRPr>
          </a:p>
        </p:txBody>
      </p:sp>
      <p:pic>
        <p:nvPicPr>
          <p:cNvPr id="26" name="Picture 25" descr="IMG_013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00563" y="1524000"/>
            <a:ext cx="1754187" cy="2632075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7" name="TextBox 26"/>
          <p:cNvSpPr txBox="1"/>
          <p:nvPr/>
        </p:nvSpPr>
        <p:spPr>
          <a:xfrm>
            <a:off x="4414838" y="1130300"/>
            <a:ext cx="1700212" cy="328613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lIns="51417" tIns="25708" rIns="51417" bIns="2570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Wingdings" charset="0"/>
              <a:buChar char="Ø"/>
              <a:defRPr/>
            </a:pPr>
            <a:r>
              <a:rPr lang="zh-CN" altLang="en-US" sz="1800" smtClean="0">
                <a:latin typeface="微软雅黑" charset="0"/>
                <a:cs typeface="微软雅黑" charset="0"/>
              </a:rPr>
              <a:t>百度翻译</a:t>
            </a:r>
            <a:r>
              <a:rPr lang="en-US" altLang="zh-CN" sz="1800" smtClean="0">
                <a:latin typeface="微软雅黑" charset="0"/>
                <a:cs typeface="微软雅黑" charset="0"/>
              </a:rPr>
              <a:t>App</a:t>
            </a:r>
            <a:endParaRPr lang="en-US" sz="1800" smtClean="0">
              <a:latin typeface="微软雅黑" charset="0"/>
              <a:cs typeface="微软雅黑" charset="0"/>
            </a:endParaRPr>
          </a:p>
        </p:txBody>
      </p:sp>
      <p:sp>
        <p:nvSpPr>
          <p:cNvPr id="44041" name="TextBox 1"/>
          <p:cNvSpPr txBox="1">
            <a:spLocks noChangeArrowheads="1"/>
          </p:cNvSpPr>
          <p:nvPr/>
        </p:nvSpPr>
        <p:spPr bwMode="auto">
          <a:xfrm>
            <a:off x="395288" y="123825"/>
            <a:ext cx="36480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自然图片</a:t>
            </a:r>
            <a:r>
              <a:rPr lang="en-US" altLang="zh-CN" sz="3600">
                <a:latin typeface="黑体" charset="0"/>
                <a:ea typeface="黑体" charset="0"/>
                <a:cs typeface="黑体" charset="0"/>
              </a:rPr>
              <a:t>OCR</a:t>
            </a:r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技术</a:t>
            </a:r>
            <a:endParaRPr lang="en-US" sz="360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Box 9"/>
          <p:cNvSpPr txBox="1">
            <a:spLocks noChangeArrowheads="1"/>
          </p:cNvSpPr>
          <p:nvPr/>
        </p:nvSpPr>
        <p:spPr bwMode="auto">
          <a:xfrm>
            <a:off x="441325" y="122238"/>
            <a:ext cx="4414838" cy="328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7" tIns="25708" rIns="51417" bIns="2570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zh-CN" altLang="en-US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文字识别</a:t>
            </a:r>
            <a:r>
              <a:rPr lang="en-US" altLang="zh-CN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|</a:t>
            </a:r>
            <a:r>
              <a:rPr lang="zh-CN" altLang="en-US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条码二维码</a:t>
            </a:r>
            <a:r>
              <a:rPr lang="en-US" altLang="zh-CN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|</a:t>
            </a:r>
            <a:r>
              <a:rPr lang="zh-CN" altLang="en-US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视觉搜索</a:t>
            </a:r>
            <a:r>
              <a:rPr lang="en-US" altLang="zh-CN" sz="1800">
                <a:solidFill>
                  <a:srgbClr val="D9D9D9"/>
                </a:solidFill>
                <a:latin typeface="微软雅黑" charset="0"/>
                <a:cs typeface="微软雅黑" charset="0"/>
              </a:rPr>
              <a:t>|</a:t>
            </a:r>
            <a:r>
              <a:rPr lang="zh-CN" altLang="en-US" sz="1800">
                <a:latin typeface="微软雅黑" charset="0"/>
                <a:cs typeface="微软雅黑" charset="0"/>
              </a:rPr>
              <a:t>人脸识别</a:t>
            </a:r>
            <a:endParaRPr lang="en-US" sz="1800">
              <a:latin typeface="微软雅黑" charset="0"/>
              <a:cs typeface="微软雅黑" charset="0"/>
            </a:endParaRPr>
          </a:p>
        </p:txBody>
      </p:sp>
      <p:pic>
        <p:nvPicPr>
          <p:cNvPr id="45058" name="Picture 10" descr="2006425043729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3" y="101600"/>
            <a:ext cx="41592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9" name="内容占位符 2"/>
          <p:cNvSpPr txBox="1">
            <a:spLocks/>
          </p:cNvSpPr>
          <p:nvPr/>
        </p:nvSpPr>
        <p:spPr bwMode="auto">
          <a:xfrm>
            <a:off x="250825" y="987425"/>
            <a:ext cx="8707438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7" tIns="25708" rIns="51417" bIns="2570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charset="0"/>
              <a:buChar char="Ø"/>
            </a:pPr>
            <a:r>
              <a:rPr lang="zh-CN" altLang="en-US" sz="1800">
                <a:latin typeface="微软雅黑" charset="0"/>
                <a:cs typeface="微软雅黑" charset="0"/>
              </a:rPr>
              <a:t>贴吧政治人物头像反作弊，准确</a:t>
            </a:r>
            <a:r>
              <a:rPr lang="en-US" altLang="zh-CN" sz="1800">
                <a:latin typeface="微软雅黑" charset="0"/>
                <a:cs typeface="微软雅黑" charset="0"/>
              </a:rPr>
              <a:t>99%</a:t>
            </a:r>
            <a:r>
              <a:rPr lang="zh-CN" altLang="en-US" sz="1800">
                <a:latin typeface="微软雅黑" charset="0"/>
                <a:cs typeface="微软雅黑" charset="0"/>
              </a:rPr>
              <a:t>，召回</a:t>
            </a:r>
            <a:r>
              <a:rPr lang="en-US" altLang="zh-CN" sz="1800">
                <a:latin typeface="微软雅黑" charset="0"/>
                <a:cs typeface="微软雅黑" charset="0"/>
              </a:rPr>
              <a:t>96%</a:t>
            </a:r>
            <a:r>
              <a:rPr lang="zh-CN" altLang="en-US" sz="1800">
                <a:latin typeface="微软雅黑" charset="0"/>
                <a:cs typeface="微软雅黑" charset="0"/>
              </a:rPr>
              <a:t>；</a:t>
            </a:r>
          </a:p>
          <a:p>
            <a:pPr eaLnBrk="1" hangingPunct="1">
              <a:spcBef>
                <a:spcPct val="20000"/>
              </a:spcBef>
              <a:buFont typeface="Wingdings" charset="0"/>
              <a:buChar char="Ø"/>
            </a:pPr>
            <a:r>
              <a:rPr lang="zh-CN" altLang="en-US" sz="1800">
                <a:latin typeface="微软雅黑" charset="0"/>
                <a:cs typeface="微软雅黑" charset="0"/>
              </a:rPr>
              <a:t>全网人脸搜索引擎“百度识图”，索引数亿人脸，瞬间返回结果。</a:t>
            </a:r>
          </a:p>
        </p:txBody>
      </p:sp>
      <p:pic>
        <p:nvPicPr>
          <p:cNvPr id="45060" name="Picture 11" descr="679c08bejw1e0bqim1y5fj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851025"/>
            <a:ext cx="52578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0" y="1803400"/>
            <a:ext cx="1703388" cy="2627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2" name="Title 1"/>
          <p:cNvSpPr>
            <a:spLocks noGrp="1"/>
          </p:cNvSpPr>
          <p:nvPr>
            <p:ph type="title"/>
          </p:nvPr>
        </p:nvSpPr>
        <p:spPr bwMode="auto">
          <a:xfrm>
            <a:off x="250825" y="123825"/>
            <a:ext cx="8229600" cy="5826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百度相册：人脸搜索</a:t>
            </a:r>
            <a:endParaRPr lang="en-US" altLang="zh-CN" sz="360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46083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525" y="1787525"/>
            <a:ext cx="176212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4" descr="1352945035887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3" y="1779588"/>
            <a:ext cx="1795462" cy="2611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内容占位符 2"/>
          <p:cNvSpPr txBox="1">
            <a:spLocks/>
          </p:cNvSpPr>
          <p:nvPr/>
        </p:nvSpPr>
        <p:spPr bwMode="auto">
          <a:xfrm>
            <a:off x="250825" y="987425"/>
            <a:ext cx="8707438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17" tIns="25708" rIns="51417" bIns="2570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Wingdings" charset="0"/>
              <a:buChar char="Ø"/>
            </a:pPr>
            <a:r>
              <a:rPr lang="zh-CN" altLang="en-US" sz="1800">
                <a:latin typeface="微软雅黑" charset="0"/>
                <a:cs typeface="微软雅黑" charset="0"/>
              </a:rPr>
              <a:t>云相册人脸检索，准确</a:t>
            </a:r>
            <a:r>
              <a:rPr lang="en-US" altLang="zh-CN" sz="1800">
                <a:latin typeface="微软雅黑" charset="0"/>
                <a:cs typeface="微软雅黑" charset="0"/>
              </a:rPr>
              <a:t>90%</a:t>
            </a:r>
            <a:r>
              <a:rPr lang="zh-CN" altLang="en-US" sz="1800">
                <a:latin typeface="微软雅黑" charset="0"/>
                <a:cs typeface="微软雅黑" charset="0"/>
              </a:rPr>
              <a:t>，召回</a:t>
            </a:r>
            <a:r>
              <a:rPr lang="en-US" altLang="zh-CN" sz="1800">
                <a:latin typeface="微软雅黑" charset="0"/>
                <a:cs typeface="微软雅黑" charset="0"/>
              </a:rPr>
              <a:t>50%</a:t>
            </a:r>
            <a:r>
              <a:rPr lang="zh-CN" altLang="en-US" sz="1800">
                <a:latin typeface="微软雅黑" charset="0"/>
                <a:cs typeface="微软雅黑" charset="0"/>
              </a:rPr>
              <a:t>；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 bwMode="auto">
          <a:xfrm>
            <a:off x="250825" y="11113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>
                <a:latin typeface="Calibri" charset="0"/>
              </a:rPr>
              <a:t>百度魔图</a:t>
            </a:r>
            <a:endParaRPr lang="en-US">
              <a:latin typeface="Calibri" charset="0"/>
            </a:endParaRPr>
          </a:p>
        </p:txBody>
      </p:sp>
      <p:sp>
        <p:nvSpPr>
          <p:cNvPr id="47106" name="TextBox 6"/>
          <p:cNvSpPr txBox="1">
            <a:spLocks noChangeArrowheads="1"/>
          </p:cNvSpPr>
          <p:nvPr/>
        </p:nvSpPr>
        <p:spPr bwMode="auto">
          <a:xfrm>
            <a:off x="395288" y="4443413"/>
            <a:ext cx="856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1800" dirty="0"/>
              <a:t>单日最高上载</a:t>
            </a:r>
            <a:r>
              <a:rPr lang="en-US" altLang="zh-CN" sz="1800" dirty="0" smtClean="0"/>
              <a:t>9000</a:t>
            </a:r>
            <a:r>
              <a:rPr lang="zh-CN" altLang="en-US" sz="1800" dirty="0" smtClean="0"/>
              <a:t>万张图片</a:t>
            </a:r>
            <a:r>
              <a:rPr lang="zh-CN" altLang="en-US" sz="1800" dirty="0"/>
              <a:t>，</a:t>
            </a:r>
            <a:r>
              <a:rPr lang="en-US" altLang="zh-CN" sz="1800" dirty="0"/>
              <a:t> </a:t>
            </a:r>
            <a:r>
              <a:rPr lang="zh-CN" altLang="en-US" sz="1800" dirty="0"/>
              <a:t>在</a:t>
            </a:r>
            <a:r>
              <a:rPr lang="en-US" altLang="zh-CN" sz="1800" dirty="0"/>
              <a:t>IOS APP</a:t>
            </a:r>
            <a:r>
              <a:rPr lang="zh-CN" altLang="en-US" sz="1800" dirty="0"/>
              <a:t>排行榜总榜排名第一达</a:t>
            </a:r>
            <a:r>
              <a:rPr lang="en-US" altLang="zh-CN" sz="1800" dirty="0"/>
              <a:t>3</a:t>
            </a:r>
            <a:r>
              <a:rPr lang="zh-CN" altLang="en-US" sz="1800" dirty="0"/>
              <a:t>周之久</a:t>
            </a:r>
            <a:endParaRPr lang="en-US" sz="1800" dirty="0"/>
          </a:p>
        </p:txBody>
      </p:sp>
      <p:pic>
        <p:nvPicPr>
          <p:cNvPr id="47107" name="Picture 2" descr="杨爽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131888"/>
            <a:ext cx="2370138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8" name="Picture 3" descr="陈亮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131888"/>
            <a:ext cx="2376487" cy="30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9" name="Picture 2" descr="C:\Users\Wei Xu\Documents\Baidu\Baidu Hi\emailweixu\My Images\ae\ae74496903ee695c9898a463946aaddd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1131888"/>
            <a:ext cx="2159000" cy="302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 bwMode="auto">
          <a:xfrm>
            <a:off x="250825" y="11113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>
                <a:latin typeface="Calibri" charset="0"/>
              </a:rPr>
              <a:t>百度魔图</a:t>
            </a:r>
            <a:endParaRPr lang="en-US">
              <a:latin typeface="Calibri" charset="0"/>
            </a:endParaRPr>
          </a:p>
        </p:txBody>
      </p:sp>
      <p:pic>
        <p:nvPicPr>
          <p:cNvPr id="48130" name="Picture 4" descr="画像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238" y="915988"/>
            <a:ext cx="3240087" cy="411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 bwMode="auto">
          <a:xfrm>
            <a:off x="250825" y="11113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>
                <a:latin typeface="Calibri" charset="0"/>
              </a:rPr>
              <a:t>百度魔图</a:t>
            </a:r>
            <a:endParaRPr lang="en-US">
              <a:latin typeface="Calibri" charset="0"/>
            </a:endParaRPr>
          </a:p>
        </p:txBody>
      </p:sp>
      <p:pic>
        <p:nvPicPr>
          <p:cNvPr id="49154" name="Picture 1" descr="hint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842963"/>
            <a:ext cx="3313113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5" name="Picture 1" descr="quoc_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842963"/>
            <a:ext cx="3313112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/>
          </p:cNvSpPr>
          <p:nvPr>
            <p:ph type="title"/>
          </p:nvPr>
        </p:nvSpPr>
        <p:spPr bwMode="auto">
          <a:xfrm>
            <a:off x="179388" y="50800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>
                <a:latin typeface="Calibri" charset="0"/>
              </a:rPr>
              <a:t>百度魔图</a:t>
            </a:r>
            <a:endParaRPr lang="zh-CN" altLang="en-US">
              <a:solidFill>
                <a:srgbClr val="0033CC"/>
              </a:solidFill>
              <a:latin typeface="Calibri" charset="0"/>
            </a:endParaRPr>
          </a:p>
        </p:txBody>
      </p:sp>
      <p:pic>
        <p:nvPicPr>
          <p:cNvPr id="50178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915988"/>
            <a:ext cx="3529012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77925" tIns="38963" rIns="77925" bIns="38963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百度魔图</a:t>
            </a:r>
            <a:endParaRPr lang="zh-CN" altLang="en-US" sz="2400">
              <a:solidFill>
                <a:srgbClr val="0033CC"/>
              </a:solidFill>
              <a:latin typeface="Calibri" charset="0"/>
            </a:endParaRPr>
          </a:p>
        </p:txBody>
      </p:sp>
      <p:pic>
        <p:nvPicPr>
          <p:cNvPr id="5120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058863"/>
            <a:ext cx="4010025" cy="365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xmlns:p14="http://schemas.microsoft.com/office/powerpoint/2010/main" spd="med">
    <p:fad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 bwMode="auto">
          <a:xfrm>
            <a:off x="900113" y="2211388"/>
            <a:ext cx="69850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3200">
                <a:latin typeface="黑体" charset="0"/>
                <a:ea typeface="黑体" charset="0"/>
                <a:cs typeface="黑体" charset="0"/>
              </a:rPr>
              <a:t>基于深度神经网络的视觉搜索技术</a:t>
            </a:r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 bwMode="auto">
          <a:xfrm>
            <a:off x="107950" y="50800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endParaRPr lang="en-US" sz="400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66562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05" b="22505"/>
          <a:stretch>
            <a:fillRect/>
          </a:stretch>
        </p:blipFill>
        <p:spPr bwMode="auto">
          <a:xfrm>
            <a:off x="0" y="0"/>
            <a:ext cx="9144000" cy="5143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TextBox 4"/>
          <p:cNvSpPr txBox="1">
            <a:spLocks noChangeArrowheads="1"/>
          </p:cNvSpPr>
          <p:nvPr/>
        </p:nvSpPr>
        <p:spPr bwMode="auto">
          <a:xfrm>
            <a:off x="2339975" y="3508375"/>
            <a:ext cx="4248150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zh-CN" altLang="en-US" sz="5400">
                <a:solidFill>
                  <a:schemeClr val="bg1"/>
                </a:solidFill>
              </a:rPr>
              <a:t>何为相似？</a:t>
            </a:r>
            <a:endParaRPr lang="en-US" sz="5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3617924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724275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24275"/>
            <a:ext cx="9683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43413"/>
            <a:ext cx="13366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443413"/>
            <a:ext cx="13557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795713"/>
            <a:ext cx="15684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443413"/>
            <a:ext cx="18113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" descr="cell phone crowd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15988"/>
            <a:ext cx="83724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业界现状和趋势：</a:t>
            </a:r>
            <a:r>
              <a:rPr lang="zh-CN" altLang="en-US">
                <a:latin typeface="黑体" charset="0"/>
                <a:ea typeface="黑体" charset="0"/>
                <a:cs typeface="黑体" charset="0"/>
              </a:rPr>
              <a:t>读图时代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44008" y="843558"/>
            <a:ext cx="4320480" cy="28083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87624" y="3507854"/>
            <a:ext cx="6624736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743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5" name="Picture 3" descr="beautiful_sce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300"/>
            <a:ext cx="9144000" cy="465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740742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571750"/>
            <a:ext cx="4032250" cy="2376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8610" name="Group 6"/>
          <p:cNvGrpSpPr>
            <a:grpSpLocks/>
          </p:cNvGrpSpPr>
          <p:nvPr/>
        </p:nvGrpSpPr>
        <p:grpSpPr bwMode="auto">
          <a:xfrm>
            <a:off x="1241425" y="1554163"/>
            <a:ext cx="7370763" cy="3490912"/>
            <a:chOff x="1337208" y="2173506"/>
            <a:chExt cx="7372506" cy="4655992"/>
          </a:xfrm>
        </p:grpSpPr>
        <p:sp>
          <p:nvSpPr>
            <p:cNvPr id="68614" name="Rectangle 16"/>
            <p:cNvSpPr>
              <a:spLocks noChangeArrowheads="1"/>
            </p:cNvSpPr>
            <p:nvPr/>
          </p:nvSpPr>
          <p:spPr bwMode="auto">
            <a:xfrm>
              <a:off x="4391980" y="3465731"/>
              <a:ext cx="864096" cy="336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6" tIns="45718" rIns="91436" bIns="45718"/>
            <a:lstStyle/>
            <a:p>
              <a:pPr algn="ctr"/>
              <a:endParaRPr lang="en-US" altLang="zh-CN"/>
            </a:p>
          </p:txBody>
        </p:sp>
        <p:sp>
          <p:nvSpPr>
            <p:cNvPr id="68615" name="TextBox 17"/>
            <p:cNvSpPr txBox="1">
              <a:spLocks noChangeArrowheads="1"/>
            </p:cNvSpPr>
            <p:nvPr/>
          </p:nvSpPr>
          <p:spPr bwMode="auto">
            <a:xfrm>
              <a:off x="1337208" y="3047986"/>
              <a:ext cx="2520280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百度技术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68616" name="TextBox 19"/>
            <p:cNvSpPr txBox="1">
              <a:spLocks noChangeArrowheads="1"/>
            </p:cNvSpPr>
            <p:nvPr/>
          </p:nvSpPr>
          <p:spPr bwMode="auto">
            <a:xfrm>
              <a:off x="5725931" y="3143239"/>
              <a:ext cx="2983783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latin typeface="黑体" charset="0"/>
                  <a:ea typeface="黑体" charset="0"/>
                  <a:cs typeface="黑体" charset="0"/>
                </a:rPr>
                <a:t>Google</a:t>
              </a:r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搜索结果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68617" name="TextBox 20"/>
            <p:cNvSpPr txBox="1">
              <a:spLocks noChangeArrowheads="1"/>
            </p:cNvSpPr>
            <p:nvPr/>
          </p:nvSpPr>
          <p:spPr bwMode="auto">
            <a:xfrm>
              <a:off x="2071368" y="2173506"/>
              <a:ext cx="1584176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检索图片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68611" name="标题 1"/>
          <p:cNvSpPr>
            <a:spLocks noGrp="1"/>
          </p:cNvSpPr>
          <p:nvPr>
            <p:ph type="title"/>
          </p:nvPr>
        </p:nvSpPr>
        <p:spPr bwMode="auto">
          <a:xfrm>
            <a:off x="214313" y="1301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百度识图</a:t>
            </a:r>
          </a:p>
        </p:txBody>
      </p:sp>
      <p:pic>
        <p:nvPicPr>
          <p:cNvPr id="686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643188"/>
            <a:ext cx="4029075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3" name="Picture 3" descr="C:\Users\yuyinan\Desktop\examples\Examples_files\source_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842963"/>
            <a:ext cx="1296988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73974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427288"/>
            <a:ext cx="4176713" cy="256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0658" name="Group 6"/>
          <p:cNvGrpSpPr>
            <a:grpSpLocks/>
          </p:cNvGrpSpPr>
          <p:nvPr/>
        </p:nvGrpSpPr>
        <p:grpSpPr bwMode="auto">
          <a:xfrm>
            <a:off x="1241425" y="1554163"/>
            <a:ext cx="7370763" cy="3490912"/>
            <a:chOff x="1337208" y="2173506"/>
            <a:chExt cx="7372506" cy="4655992"/>
          </a:xfrm>
        </p:grpSpPr>
        <p:sp>
          <p:nvSpPr>
            <p:cNvPr id="70662" name="Rectangle 16"/>
            <p:cNvSpPr>
              <a:spLocks noChangeArrowheads="1"/>
            </p:cNvSpPr>
            <p:nvPr/>
          </p:nvSpPr>
          <p:spPr bwMode="auto">
            <a:xfrm>
              <a:off x="4391980" y="3465731"/>
              <a:ext cx="864096" cy="336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6" tIns="45718" rIns="91436" bIns="45718"/>
            <a:lstStyle/>
            <a:p>
              <a:pPr algn="ctr"/>
              <a:endParaRPr lang="en-US" altLang="zh-CN"/>
            </a:p>
          </p:txBody>
        </p:sp>
        <p:sp>
          <p:nvSpPr>
            <p:cNvPr id="70663" name="TextBox 17"/>
            <p:cNvSpPr txBox="1">
              <a:spLocks noChangeArrowheads="1"/>
            </p:cNvSpPr>
            <p:nvPr/>
          </p:nvSpPr>
          <p:spPr bwMode="auto">
            <a:xfrm>
              <a:off x="1337208" y="3047986"/>
              <a:ext cx="2520280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百度技术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0664" name="TextBox 19"/>
            <p:cNvSpPr txBox="1">
              <a:spLocks noChangeArrowheads="1"/>
            </p:cNvSpPr>
            <p:nvPr/>
          </p:nvSpPr>
          <p:spPr bwMode="auto">
            <a:xfrm>
              <a:off x="5725931" y="3143239"/>
              <a:ext cx="2983783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latin typeface="黑体" charset="0"/>
                  <a:ea typeface="黑体" charset="0"/>
                  <a:cs typeface="黑体" charset="0"/>
                </a:rPr>
                <a:t>Google</a:t>
              </a:r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搜索结果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0665" name="TextBox 20"/>
            <p:cNvSpPr txBox="1">
              <a:spLocks noChangeArrowheads="1"/>
            </p:cNvSpPr>
            <p:nvPr/>
          </p:nvSpPr>
          <p:spPr bwMode="auto">
            <a:xfrm>
              <a:off x="2071368" y="2173506"/>
              <a:ext cx="1584176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检索图片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70659" name="标题 1"/>
          <p:cNvSpPr>
            <a:spLocks noGrp="1"/>
          </p:cNvSpPr>
          <p:nvPr>
            <p:ph type="title"/>
          </p:nvPr>
        </p:nvSpPr>
        <p:spPr bwMode="auto">
          <a:xfrm>
            <a:off x="214313" y="1301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百度识图</a:t>
            </a:r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2708275"/>
            <a:ext cx="4083050" cy="223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1" name="Picture 6" descr="C:\Users\yuyinan\Desktop\examples\Examples_files\source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842963"/>
            <a:ext cx="2647950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9174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705" name="Group 6"/>
          <p:cNvGrpSpPr>
            <a:grpSpLocks/>
          </p:cNvGrpSpPr>
          <p:nvPr/>
        </p:nvGrpSpPr>
        <p:grpSpPr bwMode="auto">
          <a:xfrm>
            <a:off x="1241425" y="1554163"/>
            <a:ext cx="7370763" cy="3490912"/>
            <a:chOff x="1337208" y="2173506"/>
            <a:chExt cx="7372506" cy="4655992"/>
          </a:xfrm>
        </p:grpSpPr>
        <p:sp>
          <p:nvSpPr>
            <p:cNvPr id="72710" name="Rectangle 16"/>
            <p:cNvSpPr>
              <a:spLocks noChangeArrowheads="1"/>
            </p:cNvSpPr>
            <p:nvPr/>
          </p:nvSpPr>
          <p:spPr bwMode="auto">
            <a:xfrm>
              <a:off x="4391980" y="3465731"/>
              <a:ext cx="864096" cy="336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6" tIns="45718" rIns="91436" bIns="45718"/>
            <a:lstStyle/>
            <a:p>
              <a:pPr algn="ctr"/>
              <a:endParaRPr lang="en-US" altLang="zh-CN"/>
            </a:p>
          </p:txBody>
        </p:sp>
        <p:sp>
          <p:nvSpPr>
            <p:cNvPr id="72711" name="TextBox 17"/>
            <p:cNvSpPr txBox="1">
              <a:spLocks noChangeArrowheads="1"/>
            </p:cNvSpPr>
            <p:nvPr/>
          </p:nvSpPr>
          <p:spPr bwMode="auto">
            <a:xfrm>
              <a:off x="1337208" y="3047986"/>
              <a:ext cx="2520280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百度技术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2712" name="TextBox 19"/>
            <p:cNvSpPr txBox="1">
              <a:spLocks noChangeArrowheads="1"/>
            </p:cNvSpPr>
            <p:nvPr/>
          </p:nvSpPr>
          <p:spPr bwMode="auto">
            <a:xfrm>
              <a:off x="5725931" y="3143239"/>
              <a:ext cx="2983783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latin typeface="黑体" charset="0"/>
                  <a:ea typeface="黑体" charset="0"/>
                  <a:cs typeface="黑体" charset="0"/>
                </a:rPr>
                <a:t>Google</a:t>
              </a:r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搜索结果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2713" name="TextBox 20"/>
            <p:cNvSpPr txBox="1">
              <a:spLocks noChangeArrowheads="1"/>
            </p:cNvSpPr>
            <p:nvPr/>
          </p:nvSpPr>
          <p:spPr bwMode="auto">
            <a:xfrm>
              <a:off x="2071368" y="2173506"/>
              <a:ext cx="1584176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检索图片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72706" name="标题 1"/>
          <p:cNvSpPr>
            <a:spLocks noGrp="1"/>
          </p:cNvSpPr>
          <p:nvPr>
            <p:ph type="title"/>
          </p:nvPr>
        </p:nvSpPr>
        <p:spPr bwMode="auto">
          <a:xfrm>
            <a:off x="214313" y="1301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百度识图</a:t>
            </a:r>
          </a:p>
        </p:txBody>
      </p:sp>
      <p:pic>
        <p:nvPicPr>
          <p:cNvPr id="7270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3" y="2355850"/>
            <a:ext cx="4198937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3" descr="C:\Users\yuyinan\Desktop\examples\Examples_files\google_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932113"/>
            <a:ext cx="4575175" cy="197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9" name="Picture 4" descr="C:\Users\yuyinan\Desktop\examples\Examples_files\source_5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771525"/>
            <a:ext cx="1550988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9877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500313"/>
            <a:ext cx="4711700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0" name="Group 6"/>
          <p:cNvGrpSpPr>
            <a:grpSpLocks/>
          </p:cNvGrpSpPr>
          <p:nvPr/>
        </p:nvGrpSpPr>
        <p:grpSpPr bwMode="auto">
          <a:xfrm>
            <a:off x="1241425" y="1554163"/>
            <a:ext cx="7370763" cy="3490912"/>
            <a:chOff x="1337208" y="2173506"/>
            <a:chExt cx="7372506" cy="4655992"/>
          </a:xfrm>
        </p:grpSpPr>
        <p:sp>
          <p:nvSpPr>
            <p:cNvPr id="78854" name="Rectangle 16"/>
            <p:cNvSpPr>
              <a:spLocks noChangeArrowheads="1"/>
            </p:cNvSpPr>
            <p:nvPr/>
          </p:nvSpPr>
          <p:spPr bwMode="auto">
            <a:xfrm>
              <a:off x="4391980" y="3465731"/>
              <a:ext cx="864096" cy="336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6" tIns="45718" rIns="91436" bIns="45718"/>
            <a:lstStyle/>
            <a:p>
              <a:pPr algn="ctr"/>
              <a:endParaRPr lang="en-US" altLang="zh-CN"/>
            </a:p>
          </p:txBody>
        </p:sp>
        <p:sp>
          <p:nvSpPr>
            <p:cNvPr id="78855" name="TextBox 17"/>
            <p:cNvSpPr txBox="1">
              <a:spLocks noChangeArrowheads="1"/>
            </p:cNvSpPr>
            <p:nvPr/>
          </p:nvSpPr>
          <p:spPr bwMode="auto">
            <a:xfrm>
              <a:off x="1337208" y="3047986"/>
              <a:ext cx="2520280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百度技术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8856" name="TextBox 19"/>
            <p:cNvSpPr txBox="1">
              <a:spLocks noChangeArrowheads="1"/>
            </p:cNvSpPr>
            <p:nvPr/>
          </p:nvSpPr>
          <p:spPr bwMode="auto">
            <a:xfrm>
              <a:off x="5725931" y="3143239"/>
              <a:ext cx="2983783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latin typeface="黑体" charset="0"/>
                  <a:ea typeface="黑体" charset="0"/>
                  <a:cs typeface="黑体" charset="0"/>
                </a:rPr>
                <a:t>Google</a:t>
              </a:r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搜索结果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78857" name="TextBox 20"/>
            <p:cNvSpPr txBox="1">
              <a:spLocks noChangeArrowheads="1"/>
            </p:cNvSpPr>
            <p:nvPr/>
          </p:nvSpPr>
          <p:spPr bwMode="auto">
            <a:xfrm>
              <a:off x="2071368" y="2173506"/>
              <a:ext cx="1584176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检索图片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78851" name="标题 1"/>
          <p:cNvSpPr>
            <a:spLocks noGrp="1"/>
          </p:cNvSpPr>
          <p:nvPr>
            <p:ph type="title"/>
          </p:nvPr>
        </p:nvSpPr>
        <p:spPr bwMode="auto">
          <a:xfrm>
            <a:off x="214313" y="1301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百度识图</a:t>
            </a:r>
          </a:p>
        </p:txBody>
      </p:sp>
      <p:pic>
        <p:nvPicPr>
          <p:cNvPr id="7885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643188"/>
            <a:ext cx="4195762" cy="235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8853" name="Picture 4" descr="C:\Users\yuyinan\Desktop\examples\Examples_files\source_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915988"/>
            <a:ext cx="2303462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3728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427288"/>
            <a:ext cx="4464050" cy="2478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4994" name="Group 6"/>
          <p:cNvGrpSpPr>
            <a:grpSpLocks/>
          </p:cNvGrpSpPr>
          <p:nvPr/>
        </p:nvGrpSpPr>
        <p:grpSpPr bwMode="auto">
          <a:xfrm>
            <a:off x="1241425" y="1554163"/>
            <a:ext cx="7370763" cy="3490912"/>
            <a:chOff x="1337208" y="2173506"/>
            <a:chExt cx="7372506" cy="4655992"/>
          </a:xfrm>
        </p:grpSpPr>
        <p:sp>
          <p:nvSpPr>
            <p:cNvPr id="84998" name="Rectangle 16"/>
            <p:cNvSpPr>
              <a:spLocks noChangeArrowheads="1"/>
            </p:cNvSpPr>
            <p:nvPr/>
          </p:nvSpPr>
          <p:spPr bwMode="auto">
            <a:xfrm>
              <a:off x="4391980" y="3465731"/>
              <a:ext cx="864096" cy="3363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6" tIns="45718" rIns="91436" bIns="45718"/>
            <a:lstStyle/>
            <a:p>
              <a:pPr algn="ctr"/>
              <a:endParaRPr lang="en-US" altLang="zh-CN"/>
            </a:p>
          </p:txBody>
        </p:sp>
        <p:sp>
          <p:nvSpPr>
            <p:cNvPr id="84999" name="TextBox 17"/>
            <p:cNvSpPr txBox="1">
              <a:spLocks noChangeArrowheads="1"/>
            </p:cNvSpPr>
            <p:nvPr/>
          </p:nvSpPr>
          <p:spPr bwMode="auto">
            <a:xfrm>
              <a:off x="1337208" y="3047986"/>
              <a:ext cx="2520280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百度技术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85000" name="TextBox 19"/>
            <p:cNvSpPr txBox="1">
              <a:spLocks noChangeArrowheads="1"/>
            </p:cNvSpPr>
            <p:nvPr/>
          </p:nvSpPr>
          <p:spPr bwMode="auto">
            <a:xfrm>
              <a:off x="5725931" y="3143239"/>
              <a:ext cx="2983783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altLang="zh-CN" sz="1800">
                  <a:latin typeface="黑体" charset="0"/>
                  <a:ea typeface="黑体" charset="0"/>
                  <a:cs typeface="黑体" charset="0"/>
                </a:rPr>
                <a:t>Google</a:t>
              </a:r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搜索结果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85001" name="TextBox 20"/>
            <p:cNvSpPr txBox="1">
              <a:spLocks noChangeArrowheads="1"/>
            </p:cNvSpPr>
            <p:nvPr/>
          </p:nvSpPr>
          <p:spPr bwMode="auto">
            <a:xfrm>
              <a:off x="2071368" y="2173506"/>
              <a:ext cx="1584176" cy="4924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1800">
                  <a:latin typeface="黑体" charset="0"/>
                  <a:ea typeface="黑体" charset="0"/>
                  <a:cs typeface="黑体" charset="0"/>
                </a:rPr>
                <a:t>检索图片</a:t>
              </a:r>
              <a:endParaRPr lang="en-US" sz="1800">
                <a:latin typeface="黑体" charset="0"/>
                <a:ea typeface="黑体" charset="0"/>
                <a:cs typeface="黑体" charset="0"/>
              </a:endParaRPr>
            </a:p>
          </p:txBody>
        </p:sp>
      </p:grpSp>
      <p:sp>
        <p:nvSpPr>
          <p:cNvPr id="84995" name="标题 1"/>
          <p:cNvSpPr>
            <a:spLocks noGrp="1"/>
          </p:cNvSpPr>
          <p:nvPr>
            <p:ph type="title"/>
          </p:nvPr>
        </p:nvSpPr>
        <p:spPr bwMode="auto">
          <a:xfrm>
            <a:off x="214313" y="1301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黑体" charset="0"/>
                <a:ea typeface="黑体" charset="0"/>
                <a:cs typeface="黑体" charset="0"/>
              </a:rPr>
              <a:t>百度识图</a:t>
            </a:r>
          </a:p>
        </p:txBody>
      </p:sp>
      <p:pic>
        <p:nvPicPr>
          <p:cNvPr id="8499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643188"/>
            <a:ext cx="4078288" cy="2316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997" name="Picture 2" descr="C:\Users\yuyinan\Desktop\examples\Examples_files\source_1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842963"/>
            <a:ext cx="2209800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3981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Picture 3" descr="9f510fb30f2442a753d5956dd043ad4bd01302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699542"/>
            <a:ext cx="2880320" cy="5056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41018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3" name="Picture 2" descr="0e2442a7d933c8955a50f3b3d01373f0830200c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500" y="0"/>
            <a:ext cx="316950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6915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3" name="Picture 2" descr="4e4a20a4462309f74ea2c5da730e0cf3d6cad62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3478"/>
            <a:ext cx="2856728" cy="5143500"/>
          </a:xfrm>
          <a:prstGeom prst="rect">
            <a:avLst/>
          </a:prstGeom>
        </p:spPr>
      </p:pic>
      <p:pic>
        <p:nvPicPr>
          <p:cNvPr id="5" name="Picture 4" descr="7acb0a46f21fbe098c67abdc6a600c338744ad3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3478"/>
            <a:ext cx="28591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6915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3" name="Picture 2" descr="a6efce1b9d16fdfa9e05ae26b58f8c5495ee7b8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402"/>
            <a:ext cx="2859181" cy="5143500"/>
          </a:xfrm>
          <a:prstGeom prst="rect">
            <a:avLst/>
          </a:prstGeom>
        </p:spPr>
      </p:pic>
      <p:pic>
        <p:nvPicPr>
          <p:cNvPr id="5" name="Picture 4" descr="4610b912c8fcc3ceafa9a1fb9345d688d53f208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0"/>
            <a:ext cx="285918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36915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724275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24275"/>
            <a:ext cx="9683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43413"/>
            <a:ext cx="13366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443413"/>
            <a:ext cx="13557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795713"/>
            <a:ext cx="15684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443413"/>
            <a:ext cx="18113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" descr="cell phone crowd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15988"/>
            <a:ext cx="83724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业界现状和趋势：</a:t>
            </a:r>
            <a:r>
              <a:rPr lang="zh-CN" altLang="en-US">
                <a:latin typeface="黑体" charset="0"/>
                <a:ea typeface="黑体" charset="0"/>
                <a:cs typeface="黑体" charset="0"/>
              </a:rPr>
              <a:t>读图时代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87624" y="3507854"/>
            <a:ext cx="6624736" cy="158417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54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Picture 3" descr="b17eca8065380cd79a18ca25a044ad34588281f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3031"/>
            <a:ext cx="2859181" cy="5143500"/>
          </a:xfrm>
          <a:prstGeom prst="rect">
            <a:avLst/>
          </a:prstGeom>
        </p:spPr>
      </p:pic>
      <p:pic>
        <p:nvPicPr>
          <p:cNvPr id="5" name="Picture 4" descr="b999a9014c086e06dc5a578303087bf40bd1cb0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5419"/>
            <a:ext cx="2856728" cy="5143500"/>
          </a:xfrm>
          <a:prstGeom prst="rect">
            <a:avLst/>
          </a:prstGeom>
        </p:spPr>
      </p:pic>
      <p:pic>
        <p:nvPicPr>
          <p:cNvPr id="6" name="Picture 5" descr="c75c10385343fbf2b7edceebb17eca8064388f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0"/>
            <a:ext cx="2856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353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4" name="Picture 3" descr="267f9e2f07082838a4feb4dcb999a9014d08f10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6900" y="0"/>
            <a:ext cx="2856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253536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8229600" cy="583406"/>
          </a:xfrm>
        </p:spPr>
        <p:txBody>
          <a:bodyPr/>
          <a:lstStyle/>
          <a:p>
            <a:pPr algn="l"/>
            <a:r>
              <a:rPr lang="zh-CN" altLang="en-US" sz="3200" dirty="0" smtClean="0">
                <a:latin typeface="黑体"/>
                <a:ea typeface="黑体"/>
                <a:cs typeface="黑体"/>
              </a:rPr>
              <a:t>拍照</a:t>
            </a:r>
            <a:r>
              <a:rPr lang="en-US" sz="3200" dirty="0" smtClean="0">
                <a:latin typeface="黑体"/>
                <a:ea typeface="黑体"/>
                <a:cs typeface="黑体"/>
              </a:rPr>
              <a:t>写诗–</a:t>
            </a:r>
            <a:r>
              <a:rPr lang="zh-CN" altLang="en-US" sz="3200" dirty="0" smtClean="0">
                <a:latin typeface="黑体"/>
                <a:ea typeface="黑体"/>
                <a:cs typeface="黑体"/>
              </a:rPr>
              <a:t>百度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zh-CN" sz="3200" dirty="0" smtClean="0">
                <a:latin typeface="黑体"/>
                <a:ea typeface="黑体"/>
                <a:cs typeface="黑体"/>
              </a:rPr>
              <a:t>i</a:t>
            </a:r>
            <a:r>
              <a:rPr lang="en-US" altLang="zh-CN" sz="3200" dirty="0" smtClean="0">
                <a:latin typeface="黑体"/>
                <a:ea typeface="黑体"/>
                <a:cs typeface="黑体"/>
              </a:rPr>
              <a:t>OS APP</a:t>
            </a:r>
            <a:endParaRPr lang="en-US" sz="3200" dirty="0">
              <a:latin typeface="黑体"/>
              <a:ea typeface="黑体"/>
              <a:cs typeface="黑体"/>
            </a:endParaRPr>
          </a:p>
        </p:txBody>
      </p:sp>
      <p:pic>
        <p:nvPicPr>
          <p:cNvPr id="5" name="Picture 4" descr="d4628535e5dde711bb3c2b3ea6efce1b9c16610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23478"/>
            <a:ext cx="2856728" cy="51435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660232" y="1419622"/>
            <a:ext cx="1512168" cy="1704189"/>
            <a:chOff x="6588224" y="1419622"/>
            <a:chExt cx="1512168" cy="170418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60232" y="1779662"/>
              <a:ext cx="1152128" cy="134414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588224" y="1419622"/>
              <a:ext cx="15121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少女杀手证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10336915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ctrTitle"/>
          </p:nvPr>
        </p:nvSpPr>
        <p:spPr bwMode="auto">
          <a:xfrm>
            <a:off x="539552" y="1707654"/>
            <a:ext cx="8077200" cy="11033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 smtClean="0">
                <a:latin typeface="黑体"/>
                <a:ea typeface="黑体"/>
                <a:cs typeface="黑体"/>
              </a:rPr>
              <a:t>深度学习带来的大数据思考</a:t>
            </a:r>
            <a:endParaRPr lang="en-US" dirty="0">
              <a:latin typeface="黑体"/>
              <a:ea typeface="黑体"/>
              <a:cs typeface="黑体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0888"/>
            <a:ext cx="9144000" cy="439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Title 1"/>
          <p:cNvSpPr>
            <a:spLocks noGrp="1"/>
          </p:cNvSpPr>
          <p:nvPr>
            <p:ph type="title"/>
          </p:nvPr>
        </p:nvSpPr>
        <p:spPr bwMode="auto">
          <a:xfrm>
            <a:off x="179388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 smtClean="0"/>
              <a:t>重要的方面</a:t>
            </a:r>
            <a:r>
              <a:rPr lang="en-US" altLang="zh-CN" dirty="0" smtClean="0"/>
              <a:t>…</a:t>
            </a:r>
            <a:endParaRPr lang="en-US" dirty="0"/>
          </a:p>
        </p:txBody>
      </p: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755650" y="4155928"/>
            <a:ext cx="7848600" cy="523366"/>
            <a:chOff x="755576" y="4155780"/>
            <a:chExt cx="7848872" cy="524300"/>
          </a:xfrm>
        </p:grpSpPr>
        <p:sp>
          <p:nvSpPr>
            <p:cNvPr id="33796" name="TextBox 3"/>
            <p:cNvSpPr txBox="1">
              <a:spLocks noChangeArrowheads="1"/>
            </p:cNvSpPr>
            <p:nvPr/>
          </p:nvSpPr>
          <p:spPr bwMode="auto">
            <a:xfrm>
              <a:off x="755576" y="4155926"/>
              <a:ext cx="136815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rgbClr val="FFFFFF"/>
                  </a:solidFill>
                  <a:latin typeface="黑体" charset="0"/>
                  <a:ea typeface="黑体" charset="0"/>
                  <a:cs typeface="黑体" charset="0"/>
                </a:rPr>
                <a:t>大数据</a:t>
              </a:r>
              <a:endParaRPr lang="en-US" sz="280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33797" name="TextBox 4"/>
            <p:cNvSpPr txBox="1">
              <a:spLocks noChangeArrowheads="1"/>
            </p:cNvSpPr>
            <p:nvPr/>
          </p:nvSpPr>
          <p:spPr bwMode="auto">
            <a:xfrm>
              <a:off x="2627784" y="4155926"/>
              <a:ext cx="1728192" cy="52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2800" dirty="0" smtClean="0">
                  <a:solidFill>
                    <a:srgbClr val="FFFFFF"/>
                  </a:solidFill>
                  <a:latin typeface="黑体" charset="0"/>
                  <a:ea typeface="黑体" charset="0"/>
                  <a:cs typeface="黑体" charset="0"/>
                </a:rPr>
                <a:t>计算能力</a:t>
              </a:r>
              <a:endParaRPr lang="en-US" sz="2800" dirty="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33798" name="TextBox 5"/>
            <p:cNvSpPr txBox="1">
              <a:spLocks noChangeArrowheads="1"/>
            </p:cNvSpPr>
            <p:nvPr/>
          </p:nvSpPr>
          <p:spPr bwMode="auto">
            <a:xfrm>
              <a:off x="4788090" y="4155780"/>
              <a:ext cx="1656184" cy="524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2800" dirty="0" smtClean="0">
                  <a:solidFill>
                    <a:srgbClr val="FFFFFF"/>
                  </a:solidFill>
                  <a:latin typeface="黑体" charset="0"/>
                  <a:ea typeface="黑体" charset="0"/>
                  <a:cs typeface="黑体" charset="0"/>
                </a:rPr>
                <a:t>统计模型</a:t>
              </a:r>
              <a:endParaRPr lang="en-US" sz="2800" dirty="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33799" name="TextBox 6"/>
            <p:cNvSpPr txBox="1">
              <a:spLocks noChangeArrowheads="1"/>
            </p:cNvSpPr>
            <p:nvPr/>
          </p:nvSpPr>
          <p:spPr bwMode="auto">
            <a:xfrm>
              <a:off x="6876256" y="4155926"/>
              <a:ext cx="172819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zh-CN" altLang="en-US" sz="2800">
                  <a:solidFill>
                    <a:srgbClr val="FFFFFF"/>
                  </a:solidFill>
                  <a:latin typeface="黑体" charset="0"/>
                  <a:ea typeface="黑体" charset="0"/>
                  <a:cs typeface="黑体" charset="0"/>
                </a:rPr>
                <a:t>应用创新</a:t>
              </a:r>
              <a:endParaRPr lang="en-US" sz="2800">
                <a:solidFill>
                  <a:srgbClr val="FFFFFF"/>
                </a:solidFill>
                <a:latin typeface="黑体" charset="0"/>
                <a:ea typeface="黑体" charset="0"/>
                <a:cs typeface="黑体" charset="0"/>
              </a:endParaRPr>
            </a:p>
          </p:txBody>
        </p:sp>
        <p:sp>
          <p:nvSpPr>
            <p:cNvPr id="33800" name="TextBox 11"/>
            <p:cNvSpPr txBox="1">
              <a:spLocks noChangeArrowheads="1"/>
            </p:cNvSpPr>
            <p:nvPr/>
          </p:nvSpPr>
          <p:spPr bwMode="auto">
            <a:xfrm>
              <a:off x="2123728" y="4155926"/>
              <a:ext cx="64807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</a:rPr>
                <a:t>+</a:t>
              </a:r>
              <a:endParaRPr lang="en-US" sz="2800">
                <a:solidFill>
                  <a:srgbClr val="FFFFFF"/>
                </a:solidFill>
              </a:endParaRPr>
            </a:p>
          </p:txBody>
        </p:sp>
        <p:sp>
          <p:nvSpPr>
            <p:cNvPr id="33801" name="TextBox 13"/>
            <p:cNvSpPr txBox="1">
              <a:spLocks noChangeArrowheads="1"/>
            </p:cNvSpPr>
            <p:nvPr/>
          </p:nvSpPr>
          <p:spPr bwMode="auto">
            <a:xfrm>
              <a:off x="4355976" y="4155926"/>
              <a:ext cx="64807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2800" dirty="0">
                  <a:solidFill>
                    <a:srgbClr val="FFFFFF"/>
                  </a:solidFill>
                </a:rPr>
                <a:t>+</a:t>
              </a:r>
              <a:endParaRPr lang="en-US" sz="2800" dirty="0">
                <a:solidFill>
                  <a:srgbClr val="FFFFFF"/>
                </a:solidFill>
              </a:endParaRPr>
            </a:p>
          </p:txBody>
        </p:sp>
        <p:sp>
          <p:nvSpPr>
            <p:cNvPr id="33802" name="TextBox 14"/>
            <p:cNvSpPr txBox="1">
              <a:spLocks noChangeArrowheads="1"/>
            </p:cNvSpPr>
            <p:nvPr/>
          </p:nvSpPr>
          <p:spPr bwMode="auto">
            <a:xfrm>
              <a:off x="6444208" y="4155926"/>
              <a:ext cx="648072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altLang="zh-CN" sz="2800">
                  <a:solidFill>
                    <a:srgbClr val="FFFFFF"/>
                  </a:solidFill>
                </a:rPr>
                <a:t>+</a:t>
              </a:r>
              <a:endParaRPr lang="en-US" sz="280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0063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Content Placeholder 2"/>
          <p:cNvSpPr>
            <a:spLocks noGrp="1"/>
          </p:cNvSpPr>
          <p:nvPr>
            <p:ph idx="1"/>
          </p:nvPr>
        </p:nvSpPr>
        <p:spPr bwMode="auto">
          <a:xfrm>
            <a:off x="539750" y="987425"/>
            <a:ext cx="7981950" cy="342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>
                <a:latin typeface="Gill Sans" charset="0"/>
              </a:rPr>
              <a:t>How to get good prediction when doing machine learning?</a:t>
            </a:r>
          </a:p>
          <a:p>
            <a:pPr marL="457200" lvl="1" indent="0">
              <a:buFontTx/>
              <a:buNone/>
            </a:pPr>
            <a:r>
              <a:rPr lang="en-US">
                <a:latin typeface="Gill Sans" charset="0"/>
                <a:ea typeface="ＭＳ Ｐゴシック" charset="0"/>
                <a:cs typeface="ＭＳ Ｐゴシック" charset="0"/>
              </a:rPr>
              <a:t>		</a:t>
            </a:r>
          </a:p>
        </p:txBody>
      </p:sp>
      <p:sp>
        <p:nvSpPr>
          <p:cNvPr id="66562" name="Title 1"/>
          <p:cNvSpPr>
            <a:spLocks noGrp="1"/>
          </p:cNvSpPr>
          <p:nvPr>
            <p:ph type="title"/>
          </p:nvPr>
        </p:nvSpPr>
        <p:spPr bwMode="auto">
          <a:xfrm>
            <a:off x="250825" y="50800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4000">
                <a:latin typeface="Gill Sans" charset="0"/>
              </a:rPr>
              <a:t>Large-Scale Learning Matters!</a:t>
            </a:r>
          </a:p>
        </p:txBody>
      </p:sp>
      <p:grpSp>
        <p:nvGrpSpPr>
          <p:cNvPr id="66563" name="Group 4"/>
          <p:cNvGrpSpPr>
            <a:grpSpLocks/>
          </p:cNvGrpSpPr>
          <p:nvPr/>
        </p:nvGrpSpPr>
        <p:grpSpPr bwMode="auto">
          <a:xfrm>
            <a:off x="784225" y="1828800"/>
            <a:ext cx="7750175" cy="2959100"/>
            <a:chOff x="4341570" y="1047890"/>
            <a:chExt cx="4460981" cy="3726945"/>
          </a:xfrm>
        </p:grpSpPr>
        <p:pic>
          <p:nvPicPr>
            <p:cNvPr id="66566" name="Picture 8" descr="C:\Users\ang\Desktop\Noname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1570" y="1047890"/>
              <a:ext cx="4460981" cy="36640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567" name="TextBox 7"/>
            <p:cNvSpPr txBox="1">
              <a:spLocks noChangeArrowheads="1"/>
            </p:cNvSpPr>
            <p:nvPr/>
          </p:nvSpPr>
          <p:spPr bwMode="auto">
            <a:xfrm>
              <a:off x="5989068" y="4503552"/>
              <a:ext cx="1296982" cy="271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0"/>
                </a:spcBef>
              </a:pPr>
              <a:r>
                <a:rPr kumimoji="1" lang="en-US" sz="1400">
                  <a:latin typeface="Helvetica" charset="0"/>
                </a:rPr>
                <a:t>Training set size (millions)</a:t>
              </a:r>
            </a:p>
          </p:txBody>
        </p:sp>
        <p:sp>
          <p:nvSpPr>
            <p:cNvPr id="66568" name="TextBox 8"/>
            <p:cNvSpPr txBox="1">
              <a:spLocks noChangeArrowheads="1"/>
            </p:cNvSpPr>
            <p:nvPr/>
          </p:nvSpPr>
          <p:spPr bwMode="auto">
            <a:xfrm rot="-5400000">
              <a:off x="3721707" y="2695475"/>
              <a:ext cx="1463875" cy="124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t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spcBef>
                  <a:spcPct val="100000"/>
                </a:spcBef>
              </a:pPr>
              <a:r>
                <a:rPr kumimoji="1" lang="en-US" sz="1400">
                  <a:latin typeface="Helvetica" charset="0"/>
                </a:rPr>
                <a:t>     Accuracy     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5715000" y="4741863"/>
            <a:ext cx="2170113" cy="306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Banko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&amp; </a:t>
            </a:r>
            <a:r>
              <a:rPr lang="en-US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Biill</a:t>
            </a:r>
            <a:r>
              <a:rPr lang="en-US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, 2001</a:t>
            </a:r>
          </a:p>
        </p:txBody>
      </p:sp>
      <p:sp>
        <p:nvSpPr>
          <p:cNvPr id="66565" name="Slide Number Placeholder 1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88350" y="4806950"/>
            <a:ext cx="625475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40FBFA-E38B-6A41-8C0A-D881B1821CAD}" type="slidenum">
              <a:rPr kumimoji="1" lang="en-US" sz="1400"/>
              <a:pPr eaLnBrk="1" hangingPunct="1"/>
              <a:t>55</a:t>
            </a:fld>
            <a:endParaRPr kumimoji="1" lang="en-US" sz="140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 bwMode="auto">
          <a:xfrm>
            <a:off x="179512" y="123478"/>
            <a:ext cx="7315200" cy="742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 dirty="0" smtClean="0">
                <a:latin typeface="黑体"/>
                <a:ea typeface="黑体"/>
                <a:cs typeface="黑体"/>
              </a:rPr>
              <a:t>百度的典型训练样本规模</a:t>
            </a:r>
            <a:endParaRPr lang="en-US" sz="3600" dirty="0">
              <a:latin typeface="黑体"/>
              <a:ea typeface="黑体"/>
              <a:cs typeface="黑体"/>
            </a:endParaRPr>
          </a:p>
        </p:txBody>
      </p:sp>
      <p:sp>
        <p:nvSpPr>
          <p:cNvPr id="68610" name="Content Placeholder 2"/>
          <p:cNvSpPr>
            <a:spLocks noGrp="1"/>
          </p:cNvSpPr>
          <p:nvPr>
            <p:ph idx="1"/>
          </p:nvPr>
        </p:nvSpPr>
        <p:spPr bwMode="auto">
          <a:xfrm>
            <a:off x="1043608" y="1347614"/>
            <a:ext cx="7392988" cy="3143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latin typeface="黑体"/>
                <a:ea typeface="黑体"/>
                <a:cs typeface="黑体"/>
              </a:rPr>
              <a:t>图像识别</a:t>
            </a:r>
            <a:r>
              <a:rPr lang="en-US" altLang="zh-CN" sz="2800" dirty="0" smtClean="0">
                <a:latin typeface="黑体"/>
                <a:ea typeface="黑体"/>
                <a:cs typeface="黑体"/>
              </a:rPr>
              <a:t>:  </a:t>
            </a:r>
            <a:r>
              <a:rPr lang="zh-CN" altLang="en-US" sz="2800" dirty="0" smtClean="0">
                <a:latin typeface="黑体"/>
                <a:ea typeface="黑体"/>
                <a:cs typeface="黑体"/>
              </a:rPr>
              <a:t>数千万训练样本</a:t>
            </a:r>
            <a:endParaRPr lang="en-US" altLang="zh-CN" sz="2800" dirty="0">
              <a:latin typeface="黑体"/>
              <a:ea typeface="黑体"/>
              <a:cs typeface="黑体"/>
            </a:endParaRPr>
          </a:p>
          <a:p>
            <a:r>
              <a:rPr lang="en-US" altLang="zh-CN" sz="2800" dirty="0">
                <a:latin typeface="黑体"/>
                <a:ea typeface="黑体"/>
                <a:cs typeface="黑体"/>
              </a:rPr>
              <a:t>OCR</a:t>
            </a:r>
            <a:r>
              <a:rPr lang="en-US" altLang="zh-CN" sz="2800" dirty="0" smtClean="0">
                <a:latin typeface="黑体"/>
                <a:ea typeface="黑体"/>
                <a:cs typeface="黑体"/>
              </a:rPr>
              <a:t>:  </a:t>
            </a:r>
            <a:r>
              <a:rPr lang="zh-CN" altLang="en-US" sz="2800" dirty="0" smtClean="0">
                <a:latin typeface="黑体"/>
                <a:ea typeface="黑体"/>
                <a:cs typeface="黑体"/>
              </a:rPr>
              <a:t>数千万训练样本</a:t>
            </a:r>
            <a:endParaRPr lang="en-US" altLang="zh-CN" sz="2800" dirty="0" smtClean="0">
              <a:latin typeface="黑体"/>
              <a:ea typeface="黑体"/>
              <a:cs typeface="黑体"/>
            </a:endParaRPr>
          </a:p>
          <a:p>
            <a:r>
              <a:rPr lang="zh-CN" altLang="en-US" sz="2800" dirty="0" smtClean="0">
                <a:latin typeface="黑体"/>
                <a:ea typeface="黑体"/>
                <a:cs typeface="黑体"/>
              </a:rPr>
              <a:t>语音识别：</a:t>
            </a:r>
            <a:r>
              <a:rPr lang="en-US" altLang="zh-CN" sz="2800" dirty="0" smtClean="0">
                <a:latin typeface="黑体"/>
                <a:ea typeface="黑体"/>
                <a:cs typeface="黑体"/>
              </a:rPr>
              <a:t> </a:t>
            </a:r>
            <a:r>
              <a:rPr lang="zh-CN" altLang="en-US" sz="2800" dirty="0" smtClean="0">
                <a:latin typeface="黑体"/>
                <a:ea typeface="黑体"/>
                <a:cs typeface="黑体"/>
              </a:rPr>
              <a:t>数百亿训练样本</a:t>
            </a:r>
            <a:endParaRPr lang="en-US" altLang="zh-CN" sz="2800" dirty="0">
              <a:latin typeface="黑体"/>
              <a:ea typeface="黑体"/>
              <a:cs typeface="黑体"/>
            </a:endParaRPr>
          </a:p>
          <a:p>
            <a:r>
              <a:rPr lang="zh-CN" altLang="en-US" sz="2800" dirty="0" smtClean="0">
                <a:latin typeface="黑体"/>
                <a:ea typeface="黑体"/>
                <a:cs typeface="黑体"/>
              </a:rPr>
              <a:t>广告</a:t>
            </a:r>
            <a:r>
              <a:rPr lang="en-US" altLang="zh-CN" sz="2800" dirty="0" smtClean="0">
                <a:latin typeface="黑体"/>
                <a:ea typeface="黑体"/>
                <a:cs typeface="黑体"/>
              </a:rPr>
              <a:t>: </a:t>
            </a:r>
            <a:r>
              <a:rPr lang="zh-CN" altLang="en-US" sz="2800" dirty="0" smtClean="0">
                <a:latin typeface="黑体"/>
                <a:ea typeface="黑体"/>
                <a:cs typeface="黑体"/>
              </a:rPr>
              <a:t>千亿训练样本</a:t>
            </a:r>
            <a:r>
              <a:rPr lang="en-US" altLang="zh-CN" sz="2800" dirty="0" smtClean="0">
                <a:latin typeface="黑体"/>
                <a:ea typeface="黑体"/>
                <a:cs typeface="黑体"/>
              </a:rPr>
              <a:t> </a:t>
            </a:r>
          </a:p>
          <a:p>
            <a:r>
              <a:rPr lang="en-US" altLang="zh-CN" sz="2800" dirty="0" smtClean="0">
                <a:latin typeface="黑体"/>
                <a:ea typeface="黑体"/>
                <a:cs typeface="黑体"/>
              </a:rPr>
              <a:t>…</a:t>
            </a:r>
            <a:endParaRPr lang="en-US" altLang="zh-CN" sz="2800" dirty="0">
              <a:latin typeface="黑体"/>
              <a:ea typeface="黑体"/>
              <a:cs typeface="黑体"/>
            </a:endParaRPr>
          </a:p>
          <a:p>
            <a:endParaRPr lang="en-US" dirty="0">
              <a:latin typeface="Gill Sans" charset="0"/>
            </a:endParaRPr>
          </a:p>
        </p:txBody>
      </p:sp>
      <p:sp>
        <p:nvSpPr>
          <p:cNvPr id="68611" name="Date Placeholder 3"/>
          <p:cNvSpPr>
            <a:spLocks noGrp="1"/>
          </p:cNvSpPr>
          <p:nvPr>
            <p:ph type="dt" sz="quarter" idx="4294967295"/>
          </p:nvPr>
        </p:nvSpPr>
        <p:spPr bwMode="auto">
          <a:xfrm>
            <a:off x="381000" y="4857750"/>
            <a:ext cx="19050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4FC89A5-55B7-B145-868E-C2716F37A1F0}" type="datetime1">
              <a:rPr kumimoji="1" lang="en-US" sz="1300"/>
              <a:pPr eaLnBrk="1" hangingPunct="1"/>
              <a:t>10/14/13</a:t>
            </a:fld>
            <a:endParaRPr kumimoji="1" lang="en-US" sz="1300"/>
          </a:p>
        </p:txBody>
      </p:sp>
      <p:sp>
        <p:nvSpPr>
          <p:cNvPr id="6861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248400" y="4857750"/>
            <a:ext cx="2743200" cy="16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72E12D2-7E56-1445-91FF-2E932C58D52B}" type="slidenum">
              <a:rPr kumimoji="1" lang="en-US" sz="1400"/>
              <a:pPr eaLnBrk="1" hangingPunct="1"/>
              <a:t>56</a:t>
            </a:fld>
            <a:endParaRPr kumimoji="1" lang="en-US" sz="1400"/>
          </a:p>
        </p:txBody>
      </p:sp>
      <p:sp>
        <p:nvSpPr>
          <p:cNvPr id="68613" name="TextBox 5"/>
          <p:cNvSpPr txBox="1">
            <a:spLocks noChangeArrowheads="1"/>
          </p:cNvSpPr>
          <p:nvPr/>
        </p:nvSpPr>
        <p:spPr bwMode="auto">
          <a:xfrm>
            <a:off x="395288" y="4011613"/>
            <a:ext cx="8310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kumimoji="1" lang="zh-CN" altLang="en-US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我们预计训练数据每年增长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10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倍</a:t>
            </a:r>
            <a:r>
              <a:rPr kumimoji="1" lang="en-US" altLang="zh-CN" sz="2800" dirty="0" smtClean="0">
                <a:solidFill>
                  <a:srgbClr val="FF0000"/>
                </a:solidFill>
                <a:latin typeface="黑体"/>
                <a:ea typeface="黑体"/>
                <a:cs typeface="黑体"/>
              </a:rPr>
              <a:t> … </a:t>
            </a:r>
            <a:endParaRPr kumimoji="1" lang="en-US" sz="2800" dirty="0">
              <a:solidFill>
                <a:srgbClr val="FF0000"/>
              </a:solidFill>
              <a:latin typeface="黑体"/>
              <a:ea typeface="黑体"/>
              <a:cs typeface="黑体"/>
            </a:endParaRPr>
          </a:p>
        </p:txBody>
      </p:sp>
    </p:spTree>
  </p:cSld>
  <p:clrMapOvr>
    <a:masterClrMapping/>
  </p:clrMapOvr>
  <p:transition xmlns:p14="http://schemas.microsoft.com/office/powerpoint/2010/main">
    <p:wipe dir="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1203325"/>
            <a:ext cx="9220200" cy="348615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2800" dirty="0" smtClean="0"/>
              <a:t>Deep learning might be our current best shot towards AI</a:t>
            </a:r>
            <a:endParaRPr lang="en-US" dirty="0" smtClean="0"/>
          </a:p>
          <a:p>
            <a:pPr>
              <a:defRPr/>
            </a:pPr>
            <a:r>
              <a:rPr lang="en-US" sz="2800" dirty="0" smtClean="0"/>
              <a:t>AI is our ultimate goal</a:t>
            </a:r>
          </a:p>
          <a:p>
            <a:pPr>
              <a:defRPr/>
            </a:pPr>
            <a:r>
              <a:rPr lang="en-US" sz="2800" dirty="0" smtClean="0"/>
              <a:t>What’s inside AI?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 typeface="Arial" charset="0"/>
              <a:buNone/>
              <a:defRPr/>
            </a:pPr>
            <a:endParaRPr lang="en-US" dirty="0"/>
          </a:p>
          <a:p>
            <a:pPr>
              <a:defRPr/>
            </a:pPr>
            <a:endParaRPr lang="en-US" sz="2800" dirty="0" smtClean="0"/>
          </a:p>
        </p:txBody>
      </p:sp>
      <p:sp>
        <p:nvSpPr>
          <p:cNvPr id="73730" name="Title 1"/>
          <p:cNvSpPr>
            <a:spLocks noGrp="1"/>
          </p:cNvSpPr>
          <p:nvPr>
            <p:ph type="title"/>
          </p:nvPr>
        </p:nvSpPr>
        <p:spPr bwMode="auto">
          <a:xfrm>
            <a:off x="228600" y="0"/>
            <a:ext cx="6096000" cy="7429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4000">
                <a:latin typeface="Gill Sans" charset="0"/>
              </a:rPr>
              <a:t>Artificial Intelligence</a:t>
            </a:r>
          </a:p>
        </p:txBody>
      </p:sp>
      <p:sp>
        <p:nvSpPr>
          <p:cNvPr id="5" name="Can 4"/>
          <p:cNvSpPr/>
          <p:nvPr/>
        </p:nvSpPr>
        <p:spPr>
          <a:xfrm>
            <a:off x="533400" y="2998788"/>
            <a:ext cx="1828800" cy="108585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Knowledge</a:t>
            </a:r>
          </a:p>
          <a:p>
            <a:pPr>
              <a:defRPr/>
            </a:pPr>
            <a:r>
              <a:rPr lang="zh-CN" altLang="en-US" dirty="0"/>
              <a:t>有知识</a:t>
            </a:r>
            <a:endParaRPr lang="en-US" altLang="zh-CN" dirty="0"/>
          </a:p>
        </p:txBody>
      </p:sp>
      <p:sp>
        <p:nvSpPr>
          <p:cNvPr id="6" name="Rectangle 5"/>
          <p:cNvSpPr/>
          <p:nvPr/>
        </p:nvSpPr>
        <p:spPr>
          <a:xfrm>
            <a:off x="2895600" y="3095625"/>
            <a:ext cx="1479550" cy="89058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Learning</a:t>
            </a:r>
          </a:p>
          <a:p>
            <a:pPr>
              <a:defRPr/>
            </a:pPr>
            <a:r>
              <a:rPr lang="zh-CN" altLang="en-US" dirty="0"/>
              <a:t>会学习</a:t>
            </a:r>
            <a:endParaRPr lang="en-US" altLang="zh-CN" dirty="0"/>
          </a:p>
        </p:txBody>
      </p:sp>
      <p:sp>
        <p:nvSpPr>
          <p:cNvPr id="7" name="Rectangle 6"/>
          <p:cNvSpPr/>
          <p:nvPr/>
        </p:nvSpPr>
        <p:spPr>
          <a:xfrm>
            <a:off x="4800600" y="3095625"/>
            <a:ext cx="1828800" cy="890588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/>
              <a:t>Problem Solving</a:t>
            </a:r>
          </a:p>
          <a:p>
            <a:pPr>
              <a:defRPr/>
            </a:pPr>
            <a:r>
              <a:rPr lang="zh-CN" altLang="en-US" dirty="0"/>
              <a:t>解决问题</a:t>
            </a:r>
            <a:endParaRPr lang="en-US" altLang="zh-CN" dirty="0"/>
          </a:p>
        </p:txBody>
      </p:sp>
      <p:sp>
        <p:nvSpPr>
          <p:cNvPr id="8" name="Rectangle 7"/>
          <p:cNvSpPr/>
          <p:nvPr/>
        </p:nvSpPr>
        <p:spPr>
          <a:xfrm>
            <a:off x="6934200" y="3095625"/>
            <a:ext cx="1752600" cy="890588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dirty="0"/>
              <a:t>Creativity</a:t>
            </a:r>
          </a:p>
          <a:p>
            <a:pPr>
              <a:defRPr/>
            </a:pPr>
            <a:r>
              <a:rPr lang="zh-CN" altLang="en-US" dirty="0"/>
              <a:t>创新</a:t>
            </a:r>
            <a:endParaRPr lang="en-US" altLang="zh-CN" dirty="0"/>
          </a:p>
        </p:txBody>
      </p:sp>
      <p:sp>
        <p:nvSpPr>
          <p:cNvPr id="73735" name="Slide Number Placeholder 9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05800" y="4635500"/>
            <a:ext cx="708025" cy="27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02CC62E-67C9-8247-B719-A0C727CAD29D}" type="slidenum">
              <a:rPr kumimoji="1" lang="en-US" sz="1400"/>
              <a:pPr eaLnBrk="1" hangingPunct="1"/>
              <a:t>57</a:t>
            </a:fld>
            <a:endParaRPr kumimoji="1" lang="en-US" sz="1400"/>
          </a:p>
        </p:txBody>
      </p:sp>
      <p:sp>
        <p:nvSpPr>
          <p:cNvPr id="9" name="TextBox 8"/>
          <p:cNvSpPr txBox="1"/>
          <p:nvPr/>
        </p:nvSpPr>
        <p:spPr>
          <a:xfrm>
            <a:off x="5796136" y="480494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Slides by Wei </a:t>
            </a:r>
            <a:r>
              <a:rPr lang="en-US" sz="1600" dirty="0" err="1" smtClean="0"/>
              <a:t>Xu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Content Placeholder 2"/>
          <p:cNvSpPr>
            <a:spLocks noGrp="1"/>
          </p:cNvSpPr>
          <p:nvPr>
            <p:ph idx="1"/>
          </p:nvPr>
        </p:nvSpPr>
        <p:spPr bwMode="auto">
          <a:xfrm>
            <a:off x="381000" y="1085850"/>
            <a:ext cx="8458200" cy="34290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>
                <a:latin typeface="Gill Sans" charset="0"/>
              </a:rPr>
              <a:t>Happens when an AI is created such that its engineering capabilities surpassed those of its creators</a:t>
            </a:r>
            <a:endParaRPr lang="en-US" sz="2400" b="1">
              <a:latin typeface="Arial" charset="0"/>
            </a:endParaRPr>
          </a:p>
          <a:p>
            <a:pPr lvl="1"/>
            <a:r>
              <a:rPr lang="en-US" sz="2400">
                <a:latin typeface="Gill Sans" charset="0"/>
                <a:ea typeface="ＭＳ Ｐゴシック" charset="0"/>
                <a:cs typeface="ＭＳ Ｐゴシック" charset="0"/>
              </a:rPr>
              <a:t>Lead to intelligence explosion</a:t>
            </a:r>
          </a:p>
          <a:p>
            <a:pPr lvl="1"/>
            <a:endParaRPr lang="en-US" sz="2400">
              <a:latin typeface="Gill Sans" charset="0"/>
              <a:ea typeface="ＭＳ Ｐゴシック" charset="0"/>
              <a:cs typeface="ＭＳ Ｐゴシック" charset="0"/>
            </a:endParaRPr>
          </a:p>
          <a:p>
            <a:r>
              <a:rPr lang="en-US" sz="2400">
                <a:latin typeface="Gill Sans" charset="0"/>
              </a:rPr>
              <a:t>Some believe that this will happen in the next generation</a:t>
            </a:r>
          </a:p>
          <a:p>
            <a:endParaRPr lang="en-US" sz="2400">
              <a:latin typeface="Gill Sans" charset="0"/>
            </a:endParaRPr>
          </a:p>
          <a:p>
            <a:r>
              <a:rPr lang="en-US" sz="2400">
                <a:latin typeface="Gill Sans" charset="0"/>
              </a:rPr>
              <a:t>AI will be the vehicle to spread human civilization throughout the universe (Ray Kurzweil: </a:t>
            </a:r>
            <a:r>
              <a:rPr lang="en-US" sz="2400" i="1">
                <a:latin typeface="Gill Sans" charset="0"/>
              </a:rPr>
              <a:t>The Singularity is Near</a:t>
            </a:r>
            <a:r>
              <a:rPr lang="en-US" sz="2400">
                <a:latin typeface="Gill Sans" charset="0"/>
              </a:rPr>
              <a:t>)</a:t>
            </a:r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 bwMode="auto">
          <a:xfrm>
            <a:off x="323850" y="28575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sz="4000">
                <a:latin typeface="Gill Sans" charset="0"/>
              </a:rPr>
              <a:t>The Singularity</a:t>
            </a:r>
          </a:p>
        </p:txBody>
      </p:sp>
      <p:sp>
        <p:nvSpPr>
          <p:cNvPr id="7577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459788" y="4806950"/>
            <a:ext cx="554037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BFD65D-FA8A-D147-A06F-24AAF3696CF3}" type="slidenum">
              <a:rPr kumimoji="1" lang="en-US" sz="1400"/>
              <a:pPr eaLnBrk="1" hangingPunct="1"/>
              <a:t>58</a:t>
            </a:fld>
            <a:endParaRPr kumimoji="1" lang="en-US" sz="1400"/>
          </a:p>
        </p:txBody>
      </p:sp>
      <p:sp>
        <p:nvSpPr>
          <p:cNvPr id="5" name="TextBox 4"/>
          <p:cNvSpPr txBox="1"/>
          <p:nvPr/>
        </p:nvSpPr>
        <p:spPr>
          <a:xfrm>
            <a:off x="5796136" y="480494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Slides Courtesy: Wei </a:t>
            </a:r>
            <a:r>
              <a:rPr lang="en-US" sz="1600" dirty="0" err="1" smtClean="0"/>
              <a:t>Xu</a:t>
            </a:r>
            <a:endParaRPr lang="en-US" sz="1600" dirty="0"/>
          </a:p>
        </p:txBody>
      </p:sp>
    </p:spTree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0825" y="1131888"/>
            <a:ext cx="8229600" cy="3394075"/>
          </a:xfrm>
        </p:spPr>
        <p:txBody>
          <a:bodyPr>
            <a:normAutofit fontScale="62500" lnSpcReduction="20000"/>
          </a:bodyPr>
          <a:lstStyle/>
          <a:p>
            <a:pPr>
              <a:defRPr/>
            </a:pPr>
            <a:r>
              <a:rPr lang="en-US" dirty="0" smtClean="0"/>
              <a:t>1.5</a:t>
            </a:r>
            <a:r>
              <a:rPr lang="zh-CN" altLang="en-US" dirty="0" smtClean="0"/>
              <a:t>公斤</a:t>
            </a:r>
            <a:r>
              <a:rPr lang="en-US" dirty="0" smtClean="0"/>
              <a:t>, </a:t>
            </a:r>
            <a:r>
              <a:rPr lang="zh-CN" altLang="en-US" dirty="0" smtClean="0"/>
              <a:t>占</a:t>
            </a:r>
            <a:r>
              <a:rPr lang="en-US" dirty="0" smtClean="0"/>
              <a:t>2%</a:t>
            </a:r>
            <a:r>
              <a:rPr lang="zh-CN" altLang="en-US" dirty="0" smtClean="0"/>
              <a:t>的体重</a:t>
            </a:r>
            <a:r>
              <a:rPr lang="en-US" dirty="0" smtClean="0"/>
              <a:t>, </a:t>
            </a:r>
            <a:r>
              <a:rPr lang="zh-CN" altLang="en-US" dirty="0" smtClean="0"/>
              <a:t>却消耗</a:t>
            </a:r>
            <a:r>
              <a:rPr lang="en-US" dirty="0" smtClean="0"/>
              <a:t>20%</a:t>
            </a:r>
            <a:r>
              <a:rPr lang="zh-CN" altLang="en-US" dirty="0" smtClean="0"/>
              <a:t>身体的能量</a:t>
            </a:r>
            <a:r>
              <a:rPr lang="en-US" dirty="0" smtClean="0"/>
              <a:t>.</a:t>
            </a:r>
          </a:p>
          <a:p>
            <a:pPr>
              <a:defRPr/>
            </a:pPr>
            <a:r>
              <a:rPr lang="zh-CN" altLang="en-US" dirty="0" smtClean="0"/>
              <a:t>大脑有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亿神经元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每个神经元有大约</a:t>
            </a:r>
            <a:r>
              <a:rPr lang="en-US" dirty="0" smtClean="0"/>
              <a:t>5000</a:t>
            </a:r>
            <a:r>
              <a:rPr lang="zh-CN" altLang="en-US" dirty="0" smtClean="0"/>
              <a:t>个神经突触</a:t>
            </a:r>
            <a:endParaRPr lang="en-US" dirty="0" smtClean="0"/>
          </a:p>
          <a:p>
            <a:pPr>
              <a:defRPr/>
            </a:pPr>
            <a:r>
              <a:rPr lang="zh-CN" altLang="en-US" dirty="0" smtClean="0"/>
              <a:t>没个神经元的</a:t>
            </a:r>
            <a:r>
              <a:rPr lang="en-US" dirty="0" smtClean="0"/>
              <a:t> firing rate: 200 </a:t>
            </a:r>
            <a:r>
              <a:rPr lang="zh-CN" altLang="en-US" dirty="0" smtClean="0"/>
              <a:t>次每秒</a:t>
            </a:r>
            <a:endParaRPr lang="en-US" dirty="0" smtClean="0"/>
          </a:p>
          <a:p>
            <a:pPr>
              <a:defRPr/>
            </a:pPr>
            <a:r>
              <a:rPr lang="zh-CN" altLang="en-US" dirty="0" smtClean="0"/>
              <a:t>每秒计算能力</a:t>
            </a:r>
            <a:r>
              <a:rPr lang="en-US" dirty="0" smtClean="0"/>
              <a:t>:</a:t>
            </a:r>
          </a:p>
          <a:p>
            <a:pPr lvl="1">
              <a:defRPr/>
            </a:pPr>
            <a:r>
              <a:rPr lang="en-US" dirty="0" smtClean="0"/>
              <a:t>10^11*5000*200 = 10^17 = 100 </a:t>
            </a:r>
            <a:r>
              <a:rPr lang="en-US" dirty="0" err="1" smtClean="0"/>
              <a:t>petaflops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20 W, 5petaflops/w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zh-CN" altLang="en-US" dirty="0" smtClean="0"/>
              <a:t>目前最快的计算机</a:t>
            </a:r>
            <a:r>
              <a:rPr lang="en-US" dirty="0" smtClean="0"/>
              <a:t>(</a:t>
            </a:r>
            <a:r>
              <a:rPr lang="zh-CN" altLang="en-US" dirty="0" smtClean="0"/>
              <a:t>天河二号）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33.86 </a:t>
            </a:r>
            <a:r>
              <a:rPr lang="en-US" dirty="0" err="1" smtClean="0"/>
              <a:t>petaflops</a:t>
            </a:r>
            <a:endParaRPr lang="en-US" dirty="0"/>
          </a:p>
          <a:p>
            <a:pPr lvl="1">
              <a:defRPr/>
            </a:pPr>
            <a:r>
              <a:rPr lang="en-US" altLang="zh-CN" dirty="0" smtClean="0"/>
              <a:t>18*10^6 w, 2.14Gflops/w</a:t>
            </a:r>
          </a:p>
        </p:txBody>
      </p:sp>
      <p:sp>
        <p:nvSpPr>
          <p:cNvPr id="2969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316913" y="4806950"/>
            <a:ext cx="696912" cy="27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547EA0-4BE9-B449-AF9E-079ADA4720BF}" type="slidenum">
              <a:rPr kumimoji="1" lang="en-US" sz="1400"/>
              <a:pPr eaLnBrk="1" hangingPunct="1"/>
              <a:t>59</a:t>
            </a:fld>
            <a:endParaRPr kumimoji="1" lang="en-US" sz="1400"/>
          </a:p>
        </p:txBody>
      </p:sp>
      <p:sp>
        <p:nvSpPr>
          <p:cNvPr id="29699" name="Title 1"/>
          <p:cNvSpPr>
            <a:spLocks noGrp="1"/>
          </p:cNvSpPr>
          <p:nvPr>
            <p:ph type="title"/>
          </p:nvPr>
        </p:nvSpPr>
        <p:spPr bwMode="auto">
          <a:xfrm>
            <a:off x="250825" y="50800"/>
            <a:ext cx="8229600" cy="584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600">
                <a:latin typeface="Calibri" charset="0"/>
              </a:rPr>
              <a:t>人类大脑</a:t>
            </a:r>
            <a:endParaRPr lang="en-US" sz="3600">
              <a:latin typeface="Calibri" charset="0"/>
            </a:endParaRPr>
          </a:p>
        </p:txBody>
      </p:sp>
      <p:sp>
        <p:nvSpPr>
          <p:cNvPr id="29700" name="Picture 5"/>
          <p:cNvSpPr>
            <a:spLocks noChangeAspect="1"/>
          </p:cNvSpPr>
          <p:nvPr/>
        </p:nvSpPr>
        <p:spPr bwMode="auto">
          <a:xfrm>
            <a:off x="5364163" y="1779588"/>
            <a:ext cx="2879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56176" y="480494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Slides by Wei </a:t>
            </a:r>
            <a:r>
              <a:rPr lang="en-US" sz="1600" dirty="0" err="1" smtClean="0"/>
              <a:t>Xu</a:t>
            </a:r>
            <a:endParaRPr lang="en-US" sz="1600" dirty="0"/>
          </a:p>
        </p:txBody>
      </p:sp>
      <p:pic>
        <p:nvPicPr>
          <p:cNvPr id="7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1779662"/>
            <a:ext cx="287972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1513741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3724275"/>
            <a:ext cx="923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3724275"/>
            <a:ext cx="968375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2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4443413"/>
            <a:ext cx="1336675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4443413"/>
            <a:ext cx="135572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2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3795713"/>
            <a:ext cx="15684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2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4443413"/>
            <a:ext cx="1811337" cy="44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" descr="cell phone crowd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15988"/>
            <a:ext cx="8372475" cy="2519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6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业界现状和趋势：</a:t>
            </a:r>
            <a:r>
              <a:rPr lang="zh-CN" altLang="en-US">
                <a:latin typeface="黑体" charset="0"/>
                <a:ea typeface="黑体" charset="0"/>
                <a:cs typeface="黑体" charset="0"/>
              </a:rPr>
              <a:t>读图时代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463936" y="1657350"/>
          <a:ext cx="6317865" cy="26860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2882" name="Title 1"/>
          <p:cNvSpPr>
            <a:spLocks noGrp="1"/>
          </p:cNvSpPr>
          <p:nvPr>
            <p:ph type="title"/>
          </p:nvPr>
        </p:nvSpPr>
        <p:spPr>
          <a:xfrm>
            <a:off x="251520" y="123478"/>
            <a:ext cx="8229600" cy="583406"/>
          </a:xfrm>
        </p:spPr>
        <p:txBody>
          <a:bodyPr/>
          <a:lstStyle/>
          <a:p>
            <a:pPr algn="l"/>
            <a:r>
              <a:rPr lang="en-US" sz="3600" dirty="0">
                <a:latin typeface="Gill Sans" charset="0"/>
                <a:ea typeface="ＭＳ Ｐゴシック" charset="0"/>
              </a:rPr>
              <a:t>The Singularity is Near</a:t>
            </a: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6019800" y="1085850"/>
            <a:ext cx="1371600" cy="1028700"/>
          </a:xfrm>
          <a:prstGeom prst="line">
            <a:avLst/>
          </a:prstGeom>
          <a:ln w="3175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943600" y="1143000"/>
            <a:ext cx="4038600" cy="346249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en-US">
                <a:noFill/>
              </a:rPr>
              <a:t> 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7259638" y="89535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x</a:t>
            </a:r>
          </a:p>
        </p:txBody>
      </p:sp>
      <p:sp>
        <p:nvSpPr>
          <p:cNvPr id="122886" name="Slide Number Placeholder 8"/>
          <p:cNvSpPr>
            <a:spLocks noGrp="1"/>
          </p:cNvSpPr>
          <p:nvPr>
            <p:ph type="sldNum" sz="quarter" idx="4294967295"/>
          </p:nvPr>
        </p:nvSpPr>
        <p:spPr>
          <a:xfrm>
            <a:off x="8172400" y="4806554"/>
            <a:ext cx="841425" cy="27384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A0BBD86-E618-6F40-B2D9-04CFA4C20BE1}" type="slidenum">
              <a:rPr lang="en-US" sz="1400"/>
              <a:pPr eaLnBrk="1" hangingPunct="1"/>
              <a:t>60</a:t>
            </a:fld>
            <a:endParaRPr lang="en-US" sz="1400" dirty="0"/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7543800" y="228600"/>
            <a:ext cx="914400" cy="742950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7391400" y="285750"/>
            <a:ext cx="2209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altLang="zh-CN" dirty="0"/>
              <a:t>S</a:t>
            </a:r>
            <a:r>
              <a:rPr lang="en-US" dirty="0"/>
              <a:t>ingularity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8305800" y="57150"/>
            <a:ext cx="33855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x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796136" y="4804946"/>
            <a:ext cx="2160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Slides by Wei </a:t>
            </a:r>
            <a:r>
              <a:rPr lang="en-US" sz="1600" dirty="0" err="1" smtClean="0"/>
              <a:t>Xu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12020563"/>
      </p:ext>
    </p:extLst>
  </p:cSld>
  <p:clrMapOvr>
    <a:masterClrMapping/>
  </p:clrMapOvr>
  <p:transition xmlns:p14="http://schemas.microsoft.com/office/powerpoint/2010/main">
    <p:wipe dir="d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Title 1"/>
          <p:cNvSpPr>
            <a:spLocks noGrp="1"/>
          </p:cNvSpPr>
          <p:nvPr>
            <p:ph type="title"/>
          </p:nvPr>
        </p:nvSpPr>
        <p:spPr bwMode="auto">
          <a:xfrm>
            <a:off x="4572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>
                <a:latin typeface="黑体" charset="0"/>
                <a:ea typeface="黑体" charset="0"/>
                <a:cs typeface="黑体" charset="0"/>
              </a:rPr>
              <a:t>深度学习总结和展望</a:t>
            </a:r>
            <a:endParaRPr lang="en-US">
              <a:latin typeface="黑体" charset="0"/>
              <a:ea typeface="黑体" charset="0"/>
              <a:cs typeface="黑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1276350"/>
            <a:ext cx="7920038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buFontTx/>
              <a:buChar char="-"/>
              <a:defRPr/>
            </a:pPr>
            <a:r>
              <a:rPr lang="zh-CN" altLang="en-US" sz="2400" dirty="0" smtClean="0"/>
              <a:t>百度是深度学习最前沿科技公司之一（</a:t>
            </a:r>
            <a:r>
              <a:rPr lang="en-US" altLang="zh-CN" sz="2400" dirty="0" err="1" smtClean="0"/>
              <a:t>deeplearning.net</a:t>
            </a:r>
            <a:r>
              <a:rPr lang="en-US" altLang="zh-CN" sz="2400" dirty="0" smtClean="0"/>
              <a:t>)</a:t>
            </a:r>
            <a:endParaRPr lang="en-US" altLang="zh-CN" sz="2400" dirty="0"/>
          </a:p>
          <a:p>
            <a:pPr>
              <a:defRPr/>
            </a:pPr>
            <a:endParaRPr lang="en-US" sz="2400" dirty="0"/>
          </a:p>
          <a:p>
            <a:pPr marL="285750" indent="-285750">
              <a:buFontTx/>
              <a:buChar char="-"/>
              <a:defRPr/>
            </a:pPr>
            <a:r>
              <a:rPr lang="zh-CN" altLang="en-US" sz="2400" dirty="0"/>
              <a:t>深度学习的关键技术在以下领域需要持续突破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 marL="742950" lvl="1" indent="-285750">
              <a:buFontTx/>
              <a:buChar char="-"/>
              <a:defRPr/>
            </a:pPr>
            <a:r>
              <a:rPr lang="zh-CN" altLang="en-US" sz="2400" dirty="0" smtClean="0"/>
              <a:t>大规模海量数据并行训练</a:t>
            </a:r>
            <a:r>
              <a:rPr lang="zh-CN" altLang="en-US" sz="2400" dirty="0"/>
              <a:t>平台</a:t>
            </a:r>
            <a:endParaRPr lang="en-US" altLang="zh-CN" sz="2400" dirty="0"/>
          </a:p>
          <a:p>
            <a:pPr marL="742950" lvl="1" indent="-285750">
              <a:buFontTx/>
              <a:buChar char="-"/>
              <a:defRPr/>
            </a:pPr>
            <a:r>
              <a:rPr lang="zh-CN" altLang="en-US" sz="2400" dirty="0" smtClean="0"/>
              <a:t>对于结构和非结构数据的深度学习建模技术</a:t>
            </a:r>
            <a:endParaRPr lang="en-US" altLang="zh-CN" sz="2400" dirty="0" smtClean="0"/>
          </a:p>
          <a:p>
            <a:pPr marL="742950" lvl="1" indent="-285750">
              <a:buFontTx/>
              <a:buChar char="-"/>
              <a:defRPr/>
            </a:pPr>
            <a:r>
              <a:rPr lang="zh-CN" altLang="en-US" sz="2400" dirty="0" smtClean="0"/>
              <a:t>对于语言，语义，知识的建模，学习，表示，集成</a:t>
            </a:r>
            <a:endParaRPr lang="en-US" altLang="zh-CN" sz="2400" dirty="0"/>
          </a:p>
          <a:p>
            <a:pPr marL="742950" lvl="1" indent="-285750">
              <a:buFontTx/>
              <a:buChar char="-"/>
              <a:defRPr/>
            </a:pPr>
            <a:r>
              <a:rPr lang="zh-CN" altLang="en-US" sz="2400" dirty="0" smtClean="0"/>
              <a:t>线上模型压缩加速技术</a:t>
            </a:r>
            <a:endParaRPr lang="en-US" altLang="zh-CN" sz="2400" dirty="0" smtClean="0"/>
          </a:p>
          <a:p>
            <a:pPr marL="742950" lvl="1" indent="-285750">
              <a:buFontTx/>
              <a:buChar char="-"/>
              <a:defRPr/>
            </a:pPr>
            <a:r>
              <a:rPr lang="zh-CN" altLang="en-US" sz="2400" dirty="0" smtClean="0"/>
              <a:t>依赖于高性能计算，大脑认知机理，等领域的发展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7075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254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 业界现状和趋势：语音交互</a:t>
            </a: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92250"/>
            <a:ext cx="196691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92250"/>
            <a:ext cx="203200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492250"/>
            <a:ext cx="1985962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492250"/>
            <a:ext cx="2106612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 bwMode="auto">
          <a:xfrm>
            <a:off x="2540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latin typeface="黑体" charset="0"/>
                <a:ea typeface="黑体" charset="0"/>
                <a:cs typeface="黑体" charset="0"/>
              </a:rPr>
              <a:t> 业界现状和趋势：语音交互</a:t>
            </a:r>
            <a:endParaRPr lang="en-US">
              <a:latin typeface="Arial" charset="0"/>
              <a:ea typeface="ＭＳ Ｐゴシック" charset="0"/>
              <a:cs typeface="Arial" charset="0"/>
            </a:endParaRPr>
          </a:p>
        </p:txBody>
      </p:sp>
      <p:pic>
        <p:nvPicPr>
          <p:cNvPr id="1843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063" y="1492250"/>
            <a:ext cx="1966912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025" y="1492250"/>
            <a:ext cx="2032000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492250"/>
            <a:ext cx="1985962" cy="1163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7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492250"/>
            <a:ext cx="2106612" cy="1150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738" y="3076575"/>
            <a:ext cx="3768725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219450"/>
            <a:ext cx="1655762" cy="165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1210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 bwMode="auto">
          <a:xfrm>
            <a:off x="107950" y="123825"/>
            <a:ext cx="8229600" cy="857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z="2800">
                <a:latin typeface="黑体" charset="0"/>
                <a:ea typeface="黑体" charset="0"/>
                <a:cs typeface="黑体" charset="0"/>
              </a:rPr>
              <a:t>Gartner Emerging Tech Hype Cycle 2012</a:t>
            </a:r>
            <a:endParaRPr lang="en-US" sz="2800">
              <a:latin typeface="黑体" charset="0"/>
              <a:ea typeface="黑体" charset="0"/>
              <a:cs typeface="黑体" charset="0"/>
            </a:endParaRPr>
          </a:p>
        </p:txBody>
      </p:sp>
      <p:pic>
        <p:nvPicPr>
          <p:cNvPr id="19458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058863"/>
            <a:ext cx="7632700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6516688" y="2427288"/>
            <a:ext cx="358775" cy="36036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5435600" y="2787650"/>
            <a:ext cx="360363" cy="360363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492500" y="2427288"/>
            <a:ext cx="358775" cy="36036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76600" y="1563688"/>
            <a:ext cx="358775" cy="36036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419475" y="1995488"/>
            <a:ext cx="360363" cy="36036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00338" y="1779588"/>
            <a:ext cx="358775" cy="360362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484438" y="2500313"/>
            <a:ext cx="358775" cy="358775"/>
          </a:xfrm>
          <a:prstGeom prst="ellipse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2_標準デザイン 2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  <a:fontScheme name="2_標準デザイン">
    <a:majorFont>
      <a:latin typeface="Tahoma"/>
      <a:ea typeface="ＭＳ Ｐゴシック"/>
      <a:cs typeface=""/>
    </a:majorFont>
    <a:minorFont>
      <a:latin typeface="Tahoma"/>
      <a:ea typeface="ＭＳ Ｐゴシック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17416</TotalTime>
  <Words>944</Words>
  <Application>Microsoft Macintosh PowerPoint</Application>
  <PresentationFormat>On-screen Show (16:9)</PresentationFormat>
  <Paragraphs>260</Paragraphs>
  <Slides>61</Slides>
  <Notes>12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Office 主题</vt:lpstr>
      <vt:lpstr>Acrobat Document</vt:lpstr>
      <vt:lpstr>Excel.Chart.8</vt:lpstr>
      <vt:lpstr>百度深度学习进展介绍</vt:lpstr>
      <vt:lpstr>PowerPoint Presentation</vt:lpstr>
      <vt:lpstr>百度希望学术界解决的9个难题</vt:lpstr>
      <vt:lpstr>业界现状和趋势：读图时代</vt:lpstr>
      <vt:lpstr>业界现状和趋势：读图时代</vt:lpstr>
      <vt:lpstr>业界现状和趋势：读图时代</vt:lpstr>
      <vt:lpstr> 业界现状和趋势：语音交互</vt:lpstr>
      <vt:lpstr> 业界现状和趋势：语音交互</vt:lpstr>
      <vt:lpstr>Gartner Emerging Tech Hype Cycle 2012</vt:lpstr>
      <vt:lpstr>Deep Learning Since 2006</vt:lpstr>
      <vt:lpstr>2013年十大突破性技术之首</vt:lpstr>
      <vt:lpstr>席卷学术届到工业届的浪潮</vt:lpstr>
      <vt:lpstr>图像识别领域的突破</vt:lpstr>
      <vt:lpstr>语音识别领域的突破</vt:lpstr>
      <vt:lpstr>百度投入基础技术研发</vt:lpstr>
      <vt:lpstr>机器学习技术的两次浪潮</vt:lpstr>
      <vt:lpstr>深度学习机制更接近人脑</vt:lpstr>
      <vt:lpstr>深度学习和人类学习的共同点</vt:lpstr>
      <vt:lpstr>人工智能新范式：大数据+深度学习</vt:lpstr>
      <vt:lpstr>百度在深度学习方面的进展</vt:lpstr>
      <vt:lpstr>百度在深度学习方面的进展</vt:lpstr>
      <vt:lpstr>百度用于图像识别的深度模型</vt:lpstr>
      <vt:lpstr>百度语音技术产品线</vt:lpstr>
      <vt:lpstr>百度移动搜索-语音搜索</vt:lpstr>
      <vt:lpstr> 中文语音搜索识别准确率</vt:lpstr>
      <vt:lpstr>地图语音搜索</vt:lpstr>
      <vt:lpstr>移动语音输入法</vt:lpstr>
      <vt:lpstr>适合多种应用的高精度语音输入</vt:lpstr>
      <vt:lpstr>百度最高奖2013</vt:lpstr>
      <vt:lpstr>PowerPoint Presentation</vt:lpstr>
      <vt:lpstr>PowerPoint Presentation</vt:lpstr>
      <vt:lpstr>百度相册：人脸搜索</vt:lpstr>
      <vt:lpstr>百度魔图</vt:lpstr>
      <vt:lpstr>百度魔图</vt:lpstr>
      <vt:lpstr>百度魔图</vt:lpstr>
      <vt:lpstr>百度魔图</vt:lpstr>
      <vt:lpstr>百度魔图</vt:lpstr>
      <vt:lpstr>基于深度神经网络的视觉搜索技术</vt:lpstr>
      <vt:lpstr>PowerPoint Presentation</vt:lpstr>
      <vt:lpstr>PowerPoint Presentation</vt:lpstr>
      <vt:lpstr>百度识图</vt:lpstr>
      <vt:lpstr>百度识图</vt:lpstr>
      <vt:lpstr>百度识图</vt:lpstr>
      <vt:lpstr>百度识图</vt:lpstr>
      <vt:lpstr>百度识图</vt:lpstr>
      <vt:lpstr>拍照写诗–百度 iOS APP</vt:lpstr>
      <vt:lpstr>拍照写诗–百度 iOS APP</vt:lpstr>
      <vt:lpstr>拍照写诗–百度 iOS APP</vt:lpstr>
      <vt:lpstr>拍照写诗–百度 iOS APP</vt:lpstr>
      <vt:lpstr>拍照写诗–百度 iOS APP</vt:lpstr>
      <vt:lpstr>拍照写诗–百度 iOS APP</vt:lpstr>
      <vt:lpstr>拍照写诗–百度 iOS APP</vt:lpstr>
      <vt:lpstr>深度学习带来的大数据思考</vt:lpstr>
      <vt:lpstr>重要的方面…</vt:lpstr>
      <vt:lpstr>Large-Scale Learning Matters!</vt:lpstr>
      <vt:lpstr>百度的典型训练样本规模</vt:lpstr>
      <vt:lpstr>Artificial Intelligence</vt:lpstr>
      <vt:lpstr>The Singularity</vt:lpstr>
      <vt:lpstr>人类大脑</vt:lpstr>
      <vt:lpstr>The Singularity is Near</vt:lpstr>
      <vt:lpstr>深度学习总结和展望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joan</dc:creator>
  <cp:lastModifiedBy>Kai Yu</cp:lastModifiedBy>
  <cp:revision>288</cp:revision>
  <dcterms:created xsi:type="dcterms:W3CDTF">2012-08-21T06:06:10Z</dcterms:created>
  <dcterms:modified xsi:type="dcterms:W3CDTF">2013-10-14T13:24:31Z</dcterms:modified>
</cp:coreProperties>
</file>